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sldIdLst>
    <p:sldId id="256" r:id="rId2"/>
    <p:sldId id="309" r:id="rId3"/>
    <p:sldId id="313" r:id="rId4"/>
    <p:sldId id="310" r:id="rId5"/>
    <p:sldId id="311" r:id="rId6"/>
    <p:sldId id="312" r:id="rId7"/>
    <p:sldId id="314" r:id="rId8"/>
    <p:sldId id="315" r:id="rId9"/>
    <p:sldId id="316" r:id="rId10"/>
    <p:sldId id="318" r:id="rId11"/>
    <p:sldId id="319" r:id="rId12"/>
    <p:sldId id="320" r:id="rId13"/>
    <p:sldId id="321" r:id="rId14"/>
    <p:sldId id="323" r:id="rId15"/>
    <p:sldId id="322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FF8AD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2" autoAdjust="0"/>
    <p:restoredTop sz="88991" autoAdjust="0"/>
  </p:normalViewPr>
  <p:slideViewPr>
    <p:cSldViewPr>
      <p:cViewPr varScale="1">
        <p:scale>
          <a:sx n="142" d="100"/>
          <a:sy n="142" d="100"/>
        </p:scale>
        <p:origin x="5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2019/12/6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　動的計画法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2019/12/17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右矢印 78">
            <a:extLst>
              <a:ext uri="{FF2B5EF4-FFF2-40B4-BE49-F238E27FC236}">
                <a16:creationId xmlns:a16="http://schemas.microsoft.com/office/drawing/2014/main" id="{249C7E40-8909-9B41-96B1-3CEC5E087D6B}"/>
              </a:ext>
            </a:extLst>
          </p:cNvPr>
          <p:cNvSpPr/>
          <p:nvPr/>
        </p:nvSpPr>
        <p:spPr>
          <a:xfrm rot="8100000">
            <a:off x="3201782" y="1997353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81CDF13F-46BE-FC4B-9E7F-AD66D251D948}"/>
              </a:ext>
            </a:extLst>
          </p:cNvPr>
          <p:cNvSpPr/>
          <p:nvPr/>
        </p:nvSpPr>
        <p:spPr>
          <a:xfrm rot="8396613">
            <a:off x="1473590" y="394156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右矢印 80">
            <a:extLst>
              <a:ext uri="{FF2B5EF4-FFF2-40B4-BE49-F238E27FC236}">
                <a16:creationId xmlns:a16="http://schemas.microsoft.com/office/drawing/2014/main" id="{7F9C207B-3E91-8046-8E5A-80C2355834FD}"/>
              </a:ext>
            </a:extLst>
          </p:cNvPr>
          <p:cNvSpPr/>
          <p:nvPr/>
        </p:nvSpPr>
        <p:spPr>
          <a:xfrm rot="2700000">
            <a:off x="4829146" y="2029961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FAFC421B-6039-ED4A-888C-2D59C3ECAD31}"/>
              </a:ext>
            </a:extLst>
          </p:cNvPr>
          <p:cNvSpPr/>
          <p:nvPr/>
        </p:nvSpPr>
        <p:spPr>
          <a:xfrm rot="2700000">
            <a:off x="6629346" y="3902169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2C9B3B7-0E0E-6648-8597-C41FFCD19541}"/>
              </a:ext>
            </a:extLst>
          </p:cNvPr>
          <p:cNvSpPr/>
          <p:nvPr/>
        </p:nvSpPr>
        <p:spPr>
          <a:xfrm rot="2700000">
            <a:off x="2956937" y="3974177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右矢印 83">
            <a:extLst>
              <a:ext uri="{FF2B5EF4-FFF2-40B4-BE49-F238E27FC236}">
                <a16:creationId xmlns:a16="http://schemas.microsoft.com/office/drawing/2014/main" id="{26AF81DB-7CF2-3F40-A205-B6BD82C51A94}"/>
              </a:ext>
            </a:extLst>
          </p:cNvPr>
          <p:cNvSpPr/>
          <p:nvPr/>
        </p:nvSpPr>
        <p:spPr>
          <a:xfrm rot="6906533">
            <a:off x="5469590" y="399305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FD5FE78-E11B-5942-8F60-49AC04FA5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全探索</a:t>
            </a: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9A453F7E-D471-7947-AB54-457A0BD8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980728"/>
            <a:ext cx="649620" cy="64962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FA98403-1822-5246-B080-7A479162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22" y="1823702"/>
            <a:ext cx="648072" cy="553021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56C6955-95B0-C349-A101-9829080BDD87}"/>
              </a:ext>
            </a:extLst>
          </p:cNvPr>
          <p:cNvSpPr txBox="1"/>
          <p:nvPr/>
        </p:nvSpPr>
        <p:spPr>
          <a:xfrm>
            <a:off x="3080486" y="1916832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116D8DA2-7B75-404A-B5DB-1D14CC3F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648072" cy="553021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8200CCD-4394-4147-A6D4-5C6735D4E2F6}"/>
              </a:ext>
            </a:extLst>
          </p:cNvPr>
          <p:cNvSpPr txBox="1"/>
          <p:nvPr/>
        </p:nvSpPr>
        <p:spPr>
          <a:xfrm>
            <a:off x="5148064" y="1916832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1FF672F-212E-2049-8E1D-EEBD3727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36912"/>
            <a:ext cx="928229" cy="792088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8118CE8-E3AB-804B-B732-6B422348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933056"/>
            <a:ext cx="242033" cy="35856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313A62-9DB7-1D44-A518-2F4E609B86A7}"/>
              </a:ext>
            </a:extLst>
          </p:cNvPr>
          <p:cNvSpPr txBox="1"/>
          <p:nvPr/>
        </p:nvSpPr>
        <p:spPr>
          <a:xfrm>
            <a:off x="1403648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F56ACF8D-20F2-3F49-A583-92D8CB36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933056"/>
            <a:ext cx="242033" cy="358568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73C0FD-C7A7-6F41-940A-A9415297604E}"/>
              </a:ext>
            </a:extLst>
          </p:cNvPr>
          <p:cNvSpPr txBox="1"/>
          <p:nvPr/>
        </p:nvSpPr>
        <p:spPr>
          <a:xfrm>
            <a:off x="3059832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B88E5950-D3A8-4D49-B1ED-817FFB4A4F79}"/>
              </a:ext>
            </a:extLst>
          </p:cNvPr>
          <p:cNvSpPr/>
          <p:nvPr/>
        </p:nvSpPr>
        <p:spPr>
          <a:xfrm>
            <a:off x="4283968" y="980728"/>
            <a:ext cx="727071" cy="5592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356A5C5A-9F4D-5A42-A19A-126B3E575EE4}"/>
              </a:ext>
            </a:extLst>
          </p:cNvPr>
          <p:cNvSpPr/>
          <p:nvPr/>
        </p:nvSpPr>
        <p:spPr>
          <a:xfrm>
            <a:off x="2267744" y="263691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F5F1E5E4-9C5F-4141-B44D-58D775E6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797152"/>
            <a:ext cx="928229" cy="792088"/>
          </a:xfrm>
          <a:prstGeom prst="rect">
            <a:avLst/>
          </a:prstGeom>
        </p:spPr>
      </p:pic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D3CEC3EE-059A-4E47-9FF4-182BB4F32E88}"/>
              </a:ext>
            </a:extLst>
          </p:cNvPr>
          <p:cNvSpPr/>
          <p:nvPr/>
        </p:nvSpPr>
        <p:spPr>
          <a:xfrm>
            <a:off x="37079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05A484C1-ECA7-8041-A37E-5A2AFC7F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97152"/>
            <a:ext cx="928229" cy="792088"/>
          </a:xfrm>
          <a:prstGeom prst="rect">
            <a:avLst/>
          </a:prstGeom>
        </p:spPr>
      </p:pic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3CB1EB-5708-F84E-8954-B34E0350BAC4}"/>
              </a:ext>
            </a:extLst>
          </p:cNvPr>
          <p:cNvSpPr/>
          <p:nvPr/>
        </p:nvSpPr>
        <p:spPr>
          <a:xfrm>
            <a:off x="539552" y="4797152"/>
            <a:ext cx="2232248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0085116E-85C0-0443-8724-E306CBD3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4869160"/>
            <a:ext cx="432048" cy="640072"/>
          </a:xfrm>
          <a:prstGeom prst="rect">
            <a:avLst/>
          </a:prstGeom>
        </p:spPr>
      </p:pic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4E66A0A-F9DE-784A-AD1B-DF4DB85DA247}"/>
              </a:ext>
            </a:extLst>
          </p:cNvPr>
          <p:cNvSpPr/>
          <p:nvPr/>
        </p:nvSpPr>
        <p:spPr>
          <a:xfrm>
            <a:off x="5796136" y="263691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A09F3500-3DDD-224A-A368-635133D9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933056"/>
            <a:ext cx="242033" cy="358568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9C5F734-D39C-4C40-8914-9C26A61992B8}"/>
              </a:ext>
            </a:extLst>
          </p:cNvPr>
          <p:cNvSpPr txBox="1"/>
          <p:nvPr/>
        </p:nvSpPr>
        <p:spPr>
          <a:xfrm>
            <a:off x="5652120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7B45493-EFE4-A946-B9EA-3F1A3A9C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933056"/>
            <a:ext cx="242033" cy="358568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F6D2E36E-BDC9-8B47-8F87-88DDE04D372F}"/>
              </a:ext>
            </a:extLst>
          </p:cNvPr>
          <p:cNvSpPr txBox="1"/>
          <p:nvPr/>
        </p:nvSpPr>
        <p:spPr>
          <a:xfrm>
            <a:off x="7308304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46FA5773-AAEC-244B-9B2A-EC3E20F18912}"/>
              </a:ext>
            </a:extLst>
          </p:cNvPr>
          <p:cNvSpPr/>
          <p:nvPr/>
        </p:nvSpPr>
        <p:spPr>
          <a:xfrm>
            <a:off x="55081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7" name="図 76">
            <a:extLst>
              <a:ext uri="{FF2B5EF4-FFF2-40B4-BE49-F238E27FC236}">
                <a16:creationId xmlns:a16="http://schemas.microsoft.com/office/drawing/2014/main" id="{E15DEE62-B353-F141-9EEC-110689D6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869160"/>
            <a:ext cx="432048" cy="640072"/>
          </a:xfrm>
          <a:prstGeom prst="rect">
            <a:avLst/>
          </a:prstGeom>
        </p:spPr>
      </p:pic>
      <p:sp>
        <p:nvSpPr>
          <p:cNvPr id="78" name="角丸四角形 77">
            <a:extLst>
              <a:ext uri="{FF2B5EF4-FFF2-40B4-BE49-F238E27FC236}">
                <a16:creationId xmlns:a16="http://schemas.microsoft.com/office/drawing/2014/main" id="{95D0E28F-1A43-6744-A96B-BFDABE4656AC}"/>
              </a:ext>
            </a:extLst>
          </p:cNvPr>
          <p:cNvSpPr/>
          <p:nvPr/>
        </p:nvSpPr>
        <p:spPr>
          <a:xfrm>
            <a:off x="7452320" y="479715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0A54ACCD-4703-0343-B14C-9094A9934999}"/>
              </a:ext>
            </a:extLst>
          </p:cNvPr>
          <p:cNvGrpSpPr/>
          <p:nvPr/>
        </p:nvGrpSpPr>
        <p:grpSpPr>
          <a:xfrm>
            <a:off x="3598449" y="5610860"/>
            <a:ext cx="1063562" cy="604833"/>
            <a:chOff x="3598449" y="5610860"/>
            <a:chExt cx="1063562" cy="604833"/>
          </a:xfrm>
        </p:grpSpPr>
        <p:sp>
          <p:nvSpPr>
            <p:cNvPr id="87" name="右矢印 86">
              <a:extLst>
                <a:ext uri="{FF2B5EF4-FFF2-40B4-BE49-F238E27FC236}">
                  <a16:creationId xmlns:a16="http://schemas.microsoft.com/office/drawing/2014/main" id="{6968D856-D92D-3F43-974F-E4BDFD50F1A4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右矢印 87">
              <a:extLst>
                <a:ext uri="{FF2B5EF4-FFF2-40B4-BE49-F238E27FC236}">
                  <a16:creationId xmlns:a16="http://schemas.microsoft.com/office/drawing/2014/main" id="{180937FB-CA3F-024C-98D0-1D0A1DFA1582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5ED70CD4-431D-1D4E-90B6-FAAC49F3E079}"/>
              </a:ext>
            </a:extLst>
          </p:cNvPr>
          <p:cNvGrpSpPr/>
          <p:nvPr/>
        </p:nvGrpSpPr>
        <p:grpSpPr>
          <a:xfrm>
            <a:off x="971600" y="5589240"/>
            <a:ext cx="1063562" cy="604833"/>
            <a:chOff x="3598449" y="5610860"/>
            <a:chExt cx="1063562" cy="604833"/>
          </a:xfrm>
        </p:grpSpPr>
        <p:sp>
          <p:nvSpPr>
            <p:cNvPr id="91" name="右矢印 90">
              <a:extLst>
                <a:ext uri="{FF2B5EF4-FFF2-40B4-BE49-F238E27FC236}">
                  <a16:creationId xmlns:a16="http://schemas.microsoft.com/office/drawing/2014/main" id="{F2DACF14-5278-AB48-921C-3C82D6995D86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右矢印 91">
              <a:extLst>
                <a:ext uri="{FF2B5EF4-FFF2-40B4-BE49-F238E27FC236}">
                  <a16:creationId xmlns:a16="http://schemas.microsoft.com/office/drawing/2014/main" id="{9065E111-F9CF-8140-B392-9B716710B11B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5EFC64CC-4C4D-014D-9952-5E59A62E8412}"/>
              </a:ext>
            </a:extLst>
          </p:cNvPr>
          <p:cNvGrpSpPr/>
          <p:nvPr/>
        </p:nvGrpSpPr>
        <p:grpSpPr>
          <a:xfrm>
            <a:off x="5436096" y="5589240"/>
            <a:ext cx="1063562" cy="604833"/>
            <a:chOff x="3598449" y="5610860"/>
            <a:chExt cx="1063562" cy="604833"/>
          </a:xfrm>
        </p:grpSpPr>
        <p:sp>
          <p:nvSpPr>
            <p:cNvPr id="94" name="右矢印 93">
              <a:extLst>
                <a:ext uri="{FF2B5EF4-FFF2-40B4-BE49-F238E27FC236}">
                  <a16:creationId xmlns:a16="http://schemas.microsoft.com/office/drawing/2014/main" id="{181735A0-241C-6541-941A-510DD1CFFC4D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右矢印 94">
              <a:extLst>
                <a:ext uri="{FF2B5EF4-FFF2-40B4-BE49-F238E27FC236}">
                  <a16:creationId xmlns:a16="http://schemas.microsoft.com/office/drawing/2014/main" id="{38CADB47-97BA-5847-8AC2-1F47D33A961D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FFF9F45A-0794-9D45-ACF7-68146F842FFA}"/>
              </a:ext>
            </a:extLst>
          </p:cNvPr>
          <p:cNvGrpSpPr/>
          <p:nvPr/>
        </p:nvGrpSpPr>
        <p:grpSpPr>
          <a:xfrm>
            <a:off x="7308304" y="5589240"/>
            <a:ext cx="1063562" cy="604833"/>
            <a:chOff x="3598449" y="5610860"/>
            <a:chExt cx="1063562" cy="604833"/>
          </a:xfrm>
        </p:grpSpPr>
        <p:sp>
          <p:nvSpPr>
            <p:cNvPr id="97" name="右矢印 96">
              <a:extLst>
                <a:ext uri="{FF2B5EF4-FFF2-40B4-BE49-F238E27FC236}">
                  <a16:creationId xmlns:a16="http://schemas.microsoft.com/office/drawing/2014/main" id="{CCAF419F-DBF5-724E-9061-D7E2D94B4219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右矢印 97">
              <a:extLst>
                <a:ext uri="{FF2B5EF4-FFF2-40B4-BE49-F238E27FC236}">
                  <a16:creationId xmlns:a16="http://schemas.microsoft.com/office/drawing/2014/main" id="{9438C92C-AB7E-2643-B9CF-08A90DDC71A5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39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AA4C46-F589-7847-A6C7-6F5006E35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全探索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6F3F4E-F0F1-EF42-8CA4-7ED2FE6EECBC}"/>
              </a:ext>
            </a:extLst>
          </p:cNvPr>
          <p:cNvSpPr txBox="1"/>
          <p:nvPr/>
        </p:nvSpPr>
        <p:spPr>
          <a:xfrm>
            <a:off x="323528" y="1124744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各品物について「入れる」か「入れない」かを選ぶ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BA5460-B703-7640-9BDF-B4D248BA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04864"/>
            <a:ext cx="648072" cy="5216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B61F5C-5418-2946-9E1D-B8EEF11A0AD7}"/>
              </a:ext>
            </a:extLst>
          </p:cNvPr>
          <p:cNvSpPr txBox="1"/>
          <p:nvPr/>
        </p:nvSpPr>
        <p:spPr>
          <a:xfrm>
            <a:off x="323528" y="2276872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品物の数を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1427D3-2913-C842-93B3-B07F98074D00}"/>
              </a:ext>
            </a:extLst>
          </p:cNvPr>
          <p:cNvSpPr txBox="1"/>
          <p:nvPr/>
        </p:nvSpPr>
        <p:spPr>
          <a:xfrm>
            <a:off x="4572000" y="22768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通り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B6746F4-744D-8C4B-A628-27FA68D8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29" y="3302657"/>
            <a:ext cx="1206500" cy="533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D42FF4-1573-7E40-9211-4109D84D6892}"/>
              </a:ext>
            </a:extLst>
          </p:cNvPr>
          <p:cNvSpPr txBox="1"/>
          <p:nvPr/>
        </p:nvSpPr>
        <p:spPr>
          <a:xfrm>
            <a:off x="395536" y="32849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8E47F5-B2A4-1F45-AE5A-B335E5FBA107}"/>
              </a:ext>
            </a:extLst>
          </p:cNvPr>
          <p:cNvSpPr txBox="1"/>
          <p:nvPr/>
        </p:nvSpPr>
        <p:spPr>
          <a:xfrm>
            <a:off x="395536" y="422108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N=20</a:t>
            </a:r>
            <a:r>
              <a:rPr kumimoji="1" lang="ja-JP" altLang="en-US" sz="2800"/>
              <a:t>なら余裕、がんばれば</a:t>
            </a:r>
            <a:r>
              <a:rPr kumimoji="1" lang="en-US" altLang="ja-JP" sz="2800"/>
              <a:t>N=30</a:t>
            </a:r>
            <a:r>
              <a:rPr kumimoji="1" lang="ja-JP" altLang="en-US" sz="2800"/>
              <a:t>くらいまで？</a:t>
            </a:r>
          </a:p>
        </p:txBody>
      </p:sp>
    </p:spTree>
    <p:extLst>
      <p:ext uri="{BB962C8B-B14F-4D97-AF65-F5344CB8AC3E}">
        <p14:creationId xmlns:p14="http://schemas.microsoft.com/office/powerpoint/2010/main" val="209936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8B289A8-40CB-1F45-9F62-43DB52C8F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5A2681-2675-B54B-9659-0153E2DE7D94}"/>
              </a:ext>
            </a:extLst>
          </p:cNvPr>
          <p:cNvSpPr txBox="1"/>
          <p:nvPr/>
        </p:nvSpPr>
        <p:spPr>
          <a:xfrm>
            <a:off x="467544" y="1412776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貪欲法：簡単だが近似解しか得られない</a:t>
            </a:r>
            <a:endParaRPr kumimoji="1" lang="en-US" altLang="ja-JP" sz="3600"/>
          </a:p>
          <a:p>
            <a:r>
              <a:rPr lang="ja-JP" altLang="en-US" sz="3600"/>
              <a:t>全探索：厳密だが計算量が膨大</a:t>
            </a:r>
            <a:endParaRPr kumimoji="1" lang="ja-JP" altLang="en-US" sz="36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DA176F3F-7254-964D-A6C8-085CB647F009}"/>
              </a:ext>
            </a:extLst>
          </p:cNvPr>
          <p:cNvSpPr/>
          <p:nvPr/>
        </p:nvSpPr>
        <p:spPr>
          <a:xfrm>
            <a:off x="4139952" y="285293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FB6258-2EBB-B54D-A796-993D034D2C1E}"/>
              </a:ext>
            </a:extLst>
          </p:cNvPr>
          <p:cNvSpPr txBox="1"/>
          <p:nvPr/>
        </p:nvSpPr>
        <p:spPr>
          <a:xfrm>
            <a:off x="539552" y="378904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動的計画法：厳密で、かつ効率的</a:t>
            </a:r>
          </a:p>
        </p:txBody>
      </p:sp>
    </p:spTree>
    <p:extLst>
      <p:ext uri="{BB962C8B-B14F-4D97-AF65-F5344CB8AC3E}">
        <p14:creationId xmlns:p14="http://schemas.microsoft.com/office/powerpoint/2010/main" val="18471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7C1E23A-4674-174C-B663-C318E6B3F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動的計画法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2DB8F2-DED2-3B4B-AA0B-C6CBF9D76F05}"/>
              </a:ext>
            </a:extLst>
          </p:cNvPr>
          <p:cNvSpPr txBox="1"/>
          <p:nvPr/>
        </p:nvSpPr>
        <p:spPr>
          <a:xfrm>
            <a:off x="1691680" y="908720"/>
            <a:ext cx="5753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>
                <a:solidFill>
                  <a:srgbClr val="FF0000"/>
                </a:solidFill>
              </a:rPr>
              <a:t>D</a:t>
            </a:r>
            <a:r>
              <a:rPr kumimoji="1" lang="en-US" altLang="ja-JP" sz="4000"/>
              <a:t>ynamic </a:t>
            </a:r>
            <a:r>
              <a:rPr kumimoji="1" lang="en-US" altLang="ja-JP" sz="4000">
                <a:solidFill>
                  <a:srgbClr val="FF0000"/>
                </a:solidFill>
              </a:rPr>
              <a:t>P</a:t>
            </a:r>
            <a:r>
              <a:rPr kumimoji="1" lang="en-US" altLang="ja-JP" sz="4000"/>
              <a:t>rogramming, </a:t>
            </a:r>
            <a:r>
              <a:rPr kumimoji="1" lang="en-US" altLang="ja-JP" sz="4000">
                <a:solidFill>
                  <a:srgbClr val="FF0000"/>
                </a:solidFill>
              </a:rPr>
              <a:t>DP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4F6A2C-1EB2-0944-BF03-1F9A5DF50B00}"/>
              </a:ext>
            </a:extLst>
          </p:cNvPr>
          <p:cNvSpPr txBox="1"/>
          <p:nvPr/>
        </p:nvSpPr>
        <p:spPr>
          <a:xfrm>
            <a:off x="323528" y="220486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動的計画法が適用できる条件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179A72-E0A6-DD44-9EA8-8C0CA47501A2}"/>
              </a:ext>
            </a:extLst>
          </p:cNvPr>
          <p:cNvSpPr txBox="1"/>
          <p:nvPr/>
        </p:nvSpPr>
        <p:spPr>
          <a:xfrm>
            <a:off x="611560" y="3140968"/>
            <a:ext cx="8315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・大きな問題を小さな問題に分解できる</a:t>
            </a:r>
            <a:r>
              <a:rPr kumimoji="1" lang="en-US" altLang="ja-JP" sz="2800"/>
              <a:t>(</a:t>
            </a:r>
            <a:r>
              <a:rPr kumimoji="1" lang="ja-JP" altLang="en-US" sz="2800"/>
              <a:t>分割統治</a:t>
            </a:r>
            <a:r>
              <a:rPr kumimoji="1" lang="en-US" altLang="ja-JP" sz="2800"/>
              <a:t>)</a:t>
            </a:r>
          </a:p>
          <a:p>
            <a:r>
              <a:rPr lang="ja-JP" altLang="en-US" sz="2800"/>
              <a:t>・小さな問題の結果が再利用可能である</a:t>
            </a:r>
            <a:r>
              <a:rPr lang="en-US" altLang="ja-JP" sz="2800"/>
              <a:t>(</a:t>
            </a:r>
            <a:r>
              <a:rPr lang="ja-JP" altLang="en-US" sz="2800"/>
              <a:t>メモ化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50589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12F6BB-9117-2E4B-9D53-34791D872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611BB5F-7DD8-6A42-822A-4DDC07F9C204}"/>
              </a:ext>
            </a:extLst>
          </p:cNvPr>
          <p:cNvSpPr txBox="1"/>
          <p:nvPr/>
        </p:nvSpPr>
        <p:spPr>
          <a:xfrm>
            <a:off x="1115616" y="5661248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目的地になるべく安く、早く着きたい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最短経路問題</a:t>
            </a:r>
            <a:endParaRPr kumimoji="1" lang="ja-JP" altLang="en-US" sz="2800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FD68B95B-ADB8-C74D-98F0-F84AB770A6AF}"/>
              </a:ext>
            </a:extLst>
          </p:cNvPr>
          <p:cNvSpPr/>
          <p:nvPr/>
        </p:nvSpPr>
        <p:spPr>
          <a:xfrm>
            <a:off x="140364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6C148C-6654-4040-A770-20F8B585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544" y="4149080"/>
            <a:ext cx="1872208" cy="1341749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1DBFB2D6-D853-DD4C-BD7A-1BC2A8F837BB}"/>
              </a:ext>
            </a:extLst>
          </p:cNvPr>
          <p:cNvSpPr/>
          <p:nvPr/>
        </p:nvSpPr>
        <p:spPr>
          <a:xfrm>
            <a:off x="716428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77A17D3-C747-BA41-AB62-685B4FDE21CF}"/>
              </a:ext>
            </a:extLst>
          </p:cNvPr>
          <p:cNvSpPr/>
          <p:nvPr/>
        </p:nvSpPr>
        <p:spPr>
          <a:xfrm>
            <a:off x="5004048" y="1700808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D8A592E-494B-1B4F-A1A0-30F47D88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5936" y="4293096"/>
            <a:ext cx="1713126" cy="55676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0CD392D-F619-5041-A806-61347C7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16216" y="2276872"/>
            <a:ext cx="984890" cy="6372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C8FD8FD-6189-3844-9FE0-FB86A78C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42" y="4149080"/>
            <a:ext cx="1429134" cy="129336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2676B3-F538-D54F-A874-60F4C8A7FBD2}"/>
              </a:ext>
            </a:extLst>
          </p:cNvPr>
          <p:cNvSpPr txBox="1"/>
          <p:nvPr/>
        </p:nvSpPr>
        <p:spPr>
          <a:xfrm>
            <a:off x="161967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現在地から目的地まで複数の経路がある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E668606-65DE-5645-8E55-36356BD27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83768" y="1988840"/>
            <a:ext cx="1197563" cy="76644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E856D3-88A7-5E41-B257-C1AE0BD27FDB}"/>
              </a:ext>
            </a:extLst>
          </p:cNvPr>
          <p:cNvCxnSpPr/>
          <p:nvPr/>
        </p:nvCxnSpPr>
        <p:spPr>
          <a:xfrm flipV="1">
            <a:off x="2123728" y="2204864"/>
            <a:ext cx="2736304" cy="12241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F6644DC-91E5-744C-B2DC-7AE58C888F77}"/>
              </a:ext>
            </a:extLst>
          </p:cNvPr>
          <p:cNvCxnSpPr>
            <a:cxnSpLocks/>
          </p:cNvCxnSpPr>
          <p:nvPr/>
        </p:nvCxnSpPr>
        <p:spPr>
          <a:xfrm>
            <a:off x="5724128" y="2348880"/>
            <a:ext cx="1440160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5A211208-0934-FB4C-B7C5-420B101E4515}"/>
              </a:ext>
            </a:extLst>
          </p:cNvPr>
          <p:cNvSpPr/>
          <p:nvPr/>
        </p:nvSpPr>
        <p:spPr>
          <a:xfrm>
            <a:off x="2291255" y="3636579"/>
            <a:ext cx="4824248" cy="469138"/>
          </a:xfrm>
          <a:custGeom>
            <a:avLst/>
            <a:gdLst>
              <a:gd name="connsiteX0" fmla="*/ 0 w 4824248"/>
              <a:gd name="connsiteY0" fmla="*/ 0 h 469138"/>
              <a:gd name="connsiteX1" fmla="*/ 2795752 w 4824248"/>
              <a:gd name="connsiteY1" fmla="*/ 462455 h 469138"/>
              <a:gd name="connsiteX2" fmla="*/ 4824248 w 4824248"/>
              <a:gd name="connsiteY2" fmla="*/ 231228 h 4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4248" h="469138">
                <a:moveTo>
                  <a:pt x="0" y="0"/>
                </a:moveTo>
                <a:cubicBezTo>
                  <a:pt x="995855" y="211958"/>
                  <a:pt x="1991711" y="423917"/>
                  <a:pt x="2795752" y="462455"/>
                </a:cubicBezTo>
                <a:cubicBezTo>
                  <a:pt x="3599793" y="500993"/>
                  <a:pt x="4212020" y="366110"/>
                  <a:pt x="4824248" y="231228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38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DBBFC-24C3-9C44-A07A-7649FF411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A5AECA8-D536-2343-9713-02CDAB730C26}"/>
              </a:ext>
            </a:extLst>
          </p:cNvPr>
          <p:cNvGrpSpPr/>
          <p:nvPr/>
        </p:nvGrpSpPr>
        <p:grpSpPr>
          <a:xfrm>
            <a:off x="1187624" y="1700808"/>
            <a:ext cx="6226120" cy="3900855"/>
            <a:chOff x="1187624" y="1700808"/>
            <a:chExt cx="6226120" cy="3900855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BBDD855D-36B8-F040-80E8-87C9884BE736}"/>
                </a:ext>
              </a:extLst>
            </p:cNvPr>
            <p:cNvSpPr/>
            <p:nvPr/>
          </p:nvSpPr>
          <p:spPr>
            <a:xfrm>
              <a:off x="1187624" y="3581350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91D8B90E-3832-7E4B-90E6-FD57CD5878C1}"/>
                </a:ext>
              </a:extLst>
            </p:cNvPr>
            <p:cNvSpPr/>
            <p:nvPr/>
          </p:nvSpPr>
          <p:spPr>
            <a:xfrm>
              <a:off x="2572618" y="265378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9D90AA9-224C-EA4A-B24A-24F1A6945E47}"/>
                </a:ext>
              </a:extLst>
            </p:cNvPr>
            <p:cNvSpPr/>
            <p:nvPr/>
          </p:nvSpPr>
          <p:spPr>
            <a:xfrm>
              <a:off x="2572618" y="4445384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98E53C0-AA2C-FC40-BF65-4609741AFBA2}"/>
                </a:ext>
              </a:extLst>
            </p:cNvPr>
            <p:cNvSpPr/>
            <p:nvPr/>
          </p:nvSpPr>
          <p:spPr>
            <a:xfrm>
              <a:off x="4021144" y="1700808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82E1CE8-0FE6-D347-AF42-423ADB05CDBB}"/>
                </a:ext>
              </a:extLst>
            </p:cNvPr>
            <p:cNvSpPr/>
            <p:nvPr/>
          </p:nvSpPr>
          <p:spPr>
            <a:xfrm>
              <a:off x="4021144" y="349240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6F14A08-5C01-4946-830B-7101E4E956FB}"/>
                </a:ext>
              </a:extLst>
            </p:cNvPr>
            <p:cNvSpPr/>
            <p:nvPr/>
          </p:nvSpPr>
          <p:spPr>
            <a:xfrm>
              <a:off x="4021144" y="518235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93FC1029-CCC4-0744-97DB-39A5F3ED1176}"/>
                </a:ext>
              </a:extLst>
            </p:cNvPr>
            <p:cNvSpPr/>
            <p:nvPr/>
          </p:nvSpPr>
          <p:spPr>
            <a:xfrm>
              <a:off x="5393432" y="262837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9EBF6CF-5DC0-C840-916F-BF5188A89163}"/>
                </a:ext>
              </a:extLst>
            </p:cNvPr>
            <p:cNvSpPr/>
            <p:nvPr/>
          </p:nvSpPr>
          <p:spPr>
            <a:xfrm>
              <a:off x="5393432" y="4419971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3FF8B538-5F07-5042-AF01-9289ED4295A0}"/>
                </a:ext>
              </a:extLst>
            </p:cNvPr>
            <p:cNvSpPr/>
            <p:nvPr/>
          </p:nvSpPr>
          <p:spPr>
            <a:xfrm>
              <a:off x="6943608" y="3555938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22E27E-1C64-1F4D-B18F-CB9B597D882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1588910" y="2863441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5B1143E-85FF-7843-912D-15FDC14C5761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2973904" y="1910463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0722B68-A1F9-7F43-9EDC-6F658A96165F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491280" y="1910463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A07788C-1F73-D740-BFD2-4B7D34B360CB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5863567" y="2838028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B38B4CA-0769-094D-B99D-36D817CAD438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1588910" y="3939254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28DF0BE-0C32-F741-BAF3-EAA3FD62F956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2973904" y="4803287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A247BDC-08CF-9842-9087-46C5A4DF5868}"/>
                </a:ext>
              </a:extLst>
            </p:cNvPr>
            <p:cNvCxnSpPr>
              <a:stCxn id="8" idx="6"/>
              <a:endCxn id="10" idx="3"/>
            </p:cNvCxnSpPr>
            <p:nvPr/>
          </p:nvCxnSpPr>
          <p:spPr>
            <a:xfrm flipV="1">
              <a:off x="4491280" y="4777874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91086CE-6B1C-FC48-85CB-7AC1463ED662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5863567" y="3913841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D6BBE22-AD57-B94B-BF3E-CE516A41D007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042754" y="2863441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1D4DBDC-CD08-574A-BBBE-35EF28DDC198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2973904" y="3850309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FE0A0DF-FF60-3C42-B4F6-835848DFDD34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422430" y="2986276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3EC42D2-9C93-B746-A9F2-66AF1F560743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422430" y="3850309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016C6ED-D6FF-E248-96CF-9E756C6F0077}"/>
                </a:ext>
              </a:extLst>
            </p:cNvPr>
            <p:cNvSpPr txBox="1"/>
            <p:nvPr/>
          </p:nvSpPr>
          <p:spPr>
            <a:xfrm>
              <a:off x="1873768" y="28697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A898251-E780-8946-A605-44F5C449D2C8}"/>
                </a:ext>
              </a:extLst>
            </p:cNvPr>
            <p:cNvSpPr txBox="1"/>
            <p:nvPr/>
          </p:nvSpPr>
          <p:spPr>
            <a:xfrm>
              <a:off x="1835649" y="425478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5F20EAEC-DB69-CA47-8553-6A69CA595C36}"/>
                </a:ext>
              </a:extLst>
            </p:cNvPr>
            <p:cNvSpPr txBox="1"/>
            <p:nvPr/>
          </p:nvSpPr>
          <p:spPr>
            <a:xfrm>
              <a:off x="3220643" y="1954935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E3CF2FD-0944-B140-BFD5-95C2DB444A96}"/>
                </a:ext>
              </a:extLst>
            </p:cNvPr>
            <p:cNvSpPr txBox="1"/>
            <p:nvPr/>
          </p:nvSpPr>
          <p:spPr>
            <a:xfrm>
              <a:off x="3487476" y="285708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3DDBA9-7784-9A43-B80B-FC095C542417}"/>
                </a:ext>
              </a:extLst>
            </p:cNvPr>
            <p:cNvSpPr txBox="1"/>
            <p:nvPr/>
          </p:nvSpPr>
          <p:spPr>
            <a:xfrm>
              <a:off x="3284175" y="3822771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4D9A41C-976C-EA43-A388-4CFC50BE356B}"/>
                </a:ext>
              </a:extLst>
            </p:cNvPr>
            <p:cNvSpPr txBox="1"/>
            <p:nvPr/>
          </p:nvSpPr>
          <p:spPr>
            <a:xfrm>
              <a:off x="3296881" y="5055289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5A87DDD-4BAA-C741-92D1-3C5E64E1DF22}"/>
                </a:ext>
              </a:extLst>
            </p:cNvPr>
            <p:cNvSpPr txBox="1"/>
            <p:nvPr/>
          </p:nvSpPr>
          <p:spPr>
            <a:xfrm>
              <a:off x="5113892" y="199305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474BB8D1-6D46-3446-BD95-5DF5600C8F15}"/>
                </a:ext>
              </a:extLst>
            </p:cNvPr>
            <p:cNvSpPr txBox="1"/>
            <p:nvPr/>
          </p:nvSpPr>
          <p:spPr>
            <a:xfrm>
              <a:off x="4847058" y="3263691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F9CB3E8-FE5E-E042-8931-3706180F11B2}"/>
                </a:ext>
              </a:extLst>
            </p:cNvPr>
            <p:cNvSpPr txBox="1"/>
            <p:nvPr/>
          </p:nvSpPr>
          <p:spPr>
            <a:xfrm>
              <a:off x="4554811" y="4089605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8214516-F8B9-E343-9B58-09207567C2C0}"/>
                </a:ext>
              </a:extLst>
            </p:cNvPr>
            <p:cNvSpPr txBox="1"/>
            <p:nvPr/>
          </p:nvSpPr>
          <p:spPr>
            <a:xfrm>
              <a:off x="6448060" y="289520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D7922B8-FFE2-B241-AF6E-288BF80D8A0B}"/>
                </a:ext>
              </a:extLst>
            </p:cNvPr>
            <p:cNvSpPr txBox="1"/>
            <p:nvPr/>
          </p:nvSpPr>
          <p:spPr>
            <a:xfrm>
              <a:off x="4847058" y="504258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B2C1369F-A7CB-7048-9CB2-592D4292E55F}"/>
                </a:ext>
              </a:extLst>
            </p:cNvPr>
            <p:cNvSpPr txBox="1"/>
            <p:nvPr/>
          </p:nvSpPr>
          <p:spPr>
            <a:xfrm>
              <a:off x="6409941" y="430561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4906F44-ED42-F44E-863F-A3F9F1F6D556}"/>
              </a:ext>
            </a:extLst>
          </p:cNvPr>
          <p:cNvSpPr txBox="1"/>
          <p:nvPr/>
        </p:nvSpPr>
        <p:spPr>
          <a:xfrm>
            <a:off x="899592" y="1052736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各辺に重み</a:t>
            </a:r>
            <a:r>
              <a:rPr kumimoji="1" lang="en-US" altLang="ja-JP" sz="2400"/>
              <a:t>(</a:t>
            </a:r>
            <a:r>
              <a:rPr kumimoji="1" lang="ja-JP" altLang="en-US" sz="2400"/>
              <a:t>コスト</a:t>
            </a:r>
            <a:r>
              <a:rPr kumimoji="1" lang="en-US" altLang="ja-JP" sz="2400"/>
              <a:t>)</a:t>
            </a:r>
            <a:r>
              <a:rPr kumimoji="1" lang="ja-JP" altLang="en-US" sz="2400"/>
              <a:t>が設定されているグラフがある</a:t>
            </a: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F9A49FE6-C0B4-7342-840A-6D424A4647EF}"/>
              </a:ext>
            </a:extLst>
          </p:cNvPr>
          <p:cNvSpPr/>
          <p:nvPr/>
        </p:nvSpPr>
        <p:spPr>
          <a:xfrm>
            <a:off x="1691680" y="573325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63DAAF6D-A4B7-1549-98F0-1E0D059E3DE6}"/>
              </a:ext>
            </a:extLst>
          </p:cNvPr>
          <p:cNvSpPr/>
          <p:nvPr/>
        </p:nvSpPr>
        <p:spPr>
          <a:xfrm>
            <a:off x="2842945" y="572183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9854438-A7ED-8E4C-A7A6-21263D72CE44}"/>
              </a:ext>
            </a:extLst>
          </p:cNvPr>
          <p:cNvSpPr txBox="1"/>
          <p:nvPr/>
        </p:nvSpPr>
        <p:spPr>
          <a:xfrm>
            <a:off x="2123728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から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9CBD663-B463-6840-95AB-4D08ACF21063}"/>
              </a:ext>
            </a:extLst>
          </p:cNvPr>
          <p:cNvSpPr txBox="1"/>
          <p:nvPr/>
        </p:nvSpPr>
        <p:spPr>
          <a:xfrm>
            <a:off x="3203848" y="56612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まで行きたい</a:t>
            </a:r>
            <a:endParaRPr kumimoji="1" lang="en-US" altLang="ja-JP" sz="24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CA9F14-6F6B-C24A-9E1D-A7FAE9631733}"/>
              </a:ext>
            </a:extLst>
          </p:cNvPr>
          <p:cNvSpPr/>
          <p:nvPr/>
        </p:nvSpPr>
        <p:spPr>
          <a:xfrm>
            <a:off x="1547664" y="6237312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55478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7B40728-4479-5848-B5CB-0D6FA216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9AA3FE3-17D9-F44F-B06B-6066D1A0BBD5}"/>
              </a:ext>
            </a:extLst>
          </p:cNvPr>
          <p:cNvSpPr/>
          <p:nvPr/>
        </p:nvSpPr>
        <p:spPr>
          <a:xfrm>
            <a:off x="395536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最短経路</a:t>
            </a:r>
            <a:endParaRPr lang="en-US" altLang="ja-JP" sz="2400"/>
          </a:p>
          <a:p>
            <a:r>
              <a:rPr lang="ja-JP" altLang="en-US" sz="2400"/>
              <a:t>コストの合計：</a:t>
            </a:r>
            <a:r>
              <a:rPr lang="en-US" altLang="ja-JP" sz="2400"/>
              <a:t>13</a:t>
            </a:r>
            <a:endParaRPr lang="ja-JP" altLang="en-US" sz="240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822903A-0229-734B-8470-1767FF5196F0}"/>
              </a:ext>
            </a:extLst>
          </p:cNvPr>
          <p:cNvGrpSpPr/>
          <p:nvPr/>
        </p:nvGrpSpPr>
        <p:grpSpPr>
          <a:xfrm>
            <a:off x="1691680" y="1484784"/>
            <a:ext cx="6027256" cy="3776260"/>
            <a:chOff x="1691680" y="1484784"/>
            <a:chExt cx="6027256" cy="377626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1DC4F876-669D-0C45-BB70-0C16941172AD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BEB7BBD-B0CF-A640-B5F1-2B483B889CA2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8829501-C64E-4246-9F31-F016A88E10D6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3F08CBB0-9D8D-EF41-8B8B-F3F5F099B170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887DF85C-A367-B24F-ABD6-FD36DF290DD8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EA58C6-674E-714D-AC07-6D30FD26B10E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0226CE-F049-2A40-91D8-ADF273F2CF1F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E9D59CB8-67B1-1441-B676-4D3205D9AF87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50EE667-4449-E443-B572-DB5DA339AB1B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7F5C83B3-831F-B647-9B08-E57E8174F90E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7B12C2B-88CA-194C-95D2-AFBF18F5AE04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C7D5FA91-72D4-1E4F-8AC2-8434A979C965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293EB8F-87C1-214A-BE70-87EE03EAC5D3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E928D9F-8BDA-3643-8CEF-4186C6B49D4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1DF59D5-FBCC-524A-8C5B-6C832E01E7CD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E9E8CE0-247F-6244-86EC-60DCAE98E356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4B3FDA7-0DA2-2A48-B746-7814E981F7A1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0CC65E0-0D99-5141-9BF1-C108394E9865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62EC433-8DA0-FE44-A088-7B914B12428F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6DF3E1D6-61FB-EE40-A3D3-5200722E2C6E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37DE7A2-EA05-534B-B8D1-F41377B646E2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443B936-893D-334C-ACD8-E8208405919C}"/>
                </a:ext>
              </a:extLst>
            </p:cNvPr>
            <p:cNvSpPr txBox="1"/>
            <p:nvPr/>
          </p:nvSpPr>
          <p:spPr>
            <a:xfrm>
              <a:off x="2355908" y="261643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0082FB7-C576-754D-90C5-F1F65D6A5FAF}"/>
                </a:ext>
              </a:extLst>
            </p:cNvPr>
            <p:cNvSpPr txBox="1"/>
            <p:nvPr/>
          </p:nvSpPr>
          <p:spPr>
            <a:xfrm>
              <a:off x="2319007" y="395718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38AB11B-C27E-234E-920D-1BAC85E4B2DD}"/>
                </a:ext>
              </a:extLst>
            </p:cNvPr>
            <p:cNvSpPr txBox="1"/>
            <p:nvPr/>
          </p:nvSpPr>
          <p:spPr>
            <a:xfrm>
              <a:off x="3659764" y="1730794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8694734-442C-D34E-A996-87C3F411530A}"/>
                </a:ext>
              </a:extLst>
            </p:cNvPr>
            <p:cNvSpPr txBox="1"/>
            <p:nvPr/>
          </p:nvSpPr>
          <p:spPr>
            <a:xfrm>
              <a:off x="3918075" y="260413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EA7E646-CD13-E94D-9B4D-6E6ACA955B2A}"/>
                </a:ext>
              </a:extLst>
            </p:cNvPr>
            <p:cNvSpPr txBox="1"/>
            <p:nvPr/>
          </p:nvSpPr>
          <p:spPr>
            <a:xfrm>
              <a:off x="3721266" y="353897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C437AA0-FE1A-4042-8FA6-30B5B77C1FD1}"/>
                </a:ext>
              </a:extLst>
            </p:cNvPr>
            <p:cNvSpPr txBox="1"/>
            <p:nvPr/>
          </p:nvSpPr>
          <p:spPr>
            <a:xfrm>
              <a:off x="3733567" y="473212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0EC62E3-FAFA-3A45-AD14-07F0340EDCC7}"/>
                </a:ext>
              </a:extLst>
            </p:cNvPr>
            <p:cNvSpPr txBox="1"/>
            <p:nvPr/>
          </p:nvSpPr>
          <p:spPr>
            <a:xfrm>
              <a:off x="5492541" y="1767696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02E24BC4-ED18-2345-BE9E-A1555CB3A723}"/>
                </a:ext>
              </a:extLst>
            </p:cNvPr>
            <p:cNvSpPr txBox="1"/>
            <p:nvPr/>
          </p:nvSpPr>
          <p:spPr>
            <a:xfrm>
              <a:off x="5234230" y="2997748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E46EDB5-4F7A-154E-96ED-0D17DEDCCEFD}"/>
                </a:ext>
              </a:extLst>
            </p:cNvPr>
            <p:cNvSpPr txBox="1"/>
            <p:nvPr/>
          </p:nvSpPr>
          <p:spPr>
            <a:xfrm>
              <a:off x="4951318" y="3797282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B694392-1FC4-8640-AA63-7A29D0F25989}"/>
                </a:ext>
              </a:extLst>
            </p:cNvPr>
            <p:cNvSpPr txBox="1"/>
            <p:nvPr/>
          </p:nvSpPr>
          <p:spPr>
            <a:xfrm>
              <a:off x="6784096" y="2641033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7978B1D-BA7C-8C4E-A8F1-F13335B48A04}"/>
                </a:ext>
              </a:extLst>
            </p:cNvPr>
            <p:cNvSpPr txBox="1"/>
            <p:nvPr/>
          </p:nvSpPr>
          <p:spPr>
            <a:xfrm>
              <a:off x="5234230" y="471982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AD043474-BB5A-0949-BA67-B21082FD8749}"/>
                </a:ext>
              </a:extLst>
            </p:cNvPr>
            <p:cNvSpPr txBox="1"/>
            <p:nvPr/>
          </p:nvSpPr>
          <p:spPr>
            <a:xfrm>
              <a:off x="6747195" y="400639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06D42C6-2C3D-3240-A998-6F18E127A5A5}"/>
              </a:ext>
            </a:extLst>
          </p:cNvPr>
          <p:cNvCxnSpPr>
            <a:cxnSpLocks/>
          </p:cNvCxnSpPr>
          <p:nvPr/>
        </p:nvCxnSpPr>
        <p:spPr>
          <a:xfrm flipV="1">
            <a:off x="1829073" y="1348781"/>
            <a:ext cx="996342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43E8944-A317-3345-96A5-CDBDF2A002A2}"/>
              </a:ext>
            </a:extLst>
          </p:cNvPr>
          <p:cNvSpPr txBox="1"/>
          <p:nvPr/>
        </p:nvSpPr>
        <p:spPr>
          <a:xfrm>
            <a:off x="1115616" y="5805264"/>
            <a:ext cx="687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この解をどうやって</a:t>
            </a:r>
            <a:r>
              <a:rPr kumimoji="1" lang="en-US" altLang="ja-JP" sz="2800"/>
              <a:t>(</a:t>
            </a:r>
            <a:r>
              <a:rPr kumimoji="1" lang="ja-JP" altLang="en-US" sz="2800"/>
              <a:t>効率的に</a:t>
            </a:r>
            <a:r>
              <a:rPr kumimoji="1" lang="en-US" altLang="ja-JP" sz="2800"/>
              <a:t>)</a:t>
            </a:r>
            <a:r>
              <a:rPr kumimoji="1" lang="ja-JP" altLang="en-US" sz="2800"/>
              <a:t>求めるか？</a:t>
            </a:r>
          </a:p>
        </p:txBody>
      </p:sp>
    </p:spTree>
    <p:extLst>
      <p:ext uri="{BB962C8B-B14F-4D97-AF65-F5344CB8AC3E}">
        <p14:creationId xmlns:p14="http://schemas.microsoft.com/office/powerpoint/2010/main" val="3381671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DA4DE3C-F976-F344-A827-301007637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最短経路問題の部分問題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0FF95B6-6908-B44C-83BB-5D325C375861}"/>
              </a:ext>
            </a:extLst>
          </p:cNvPr>
          <p:cNvGrpSpPr/>
          <p:nvPr/>
        </p:nvGrpSpPr>
        <p:grpSpPr>
          <a:xfrm>
            <a:off x="1619672" y="1268760"/>
            <a:ext cx="6379289" cy="2747000"/>
            <a:chOff x="2082800" y="1402080"/>
            <a:chExt cx="4978400" cy="2143760"/>
          </a:xfrm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82731FDB-220B-1142-A8C7-F58C07D5A078}"/>
                </a:ext>
              </a:extLst>
            </p:cNvPr>
            <p:cNvSpPr/>
            <p:nvPr/>
          </p:nvSpPr>
          <p:spPr>
            <a:xfrm>
              <a:off x="2265680" y="178795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EB0B9A36-FAF8-704E-9D6F-ACAD8AAD2DD7}"/>
                </a:ext>
              </a:extLst>
            </p:cNvPr>
            <p:cNvSpPr/>
            <p:nvPr/>
          </p:nvSpPr>
          <p:spPr>
            <a:xfrm>
              <a:off x="4561840" y="177779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B8D7D709-B0E8-214B-B151-0245B3EA3CF3}"/>
                </a:ext>
              </a:extLst>
            </p:cNvPr>
            <p:cNvSpPr/>
            <p:nvPr/>
          </p:nvSpPr>
          <p:spPr>
            <a:xfrm rot="10800000">
              <a:off x="2296160" y="277347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0C30FC2B-85D9-0348-8FF6-EF128019A15F}"/>
                </a:ext>
              </a:extLst>
            </p:cNvPr>
            <p:cNvSpPr/>
            <p:nvPr/>
          </p:nvSpPr>
          <p:spPr>
            <a:xfrm rot="10800000">
              <a:off x="4602480" y="270235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451BB097-E855-3F44-A4F0-9C449AD9FEF5}"/>
                </a:ext>
              </a:extLst>
            </p:cNvPr>
            <p:cNvSpPr/>
            <p:nvPr/>
          </p:nvSpPr>
          <p:spPr>
            <a:xfrm>
              <a:off x="2082800" y="250952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97430C-7522-4D4F-9F15-EADD8A902AFB}"/>
                </a:ext>
              </a:extLst>
            </p:cNvPr>
            <p:cNvSpPr/>
            <p:nvPr/>
          </p:nvSpPr>
          <p:spPr>
            <a:xfrm>
              <a:off x="4348480" y="24384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AC5C1AC-5823-B045-A324-D9E71D2EE8B8}"/>
                </a:ext>
              </a:extLst>
            </p:cNvPr>
            <p:cNvSpPr/>
            <p:nvPr/>
          </p:nvSpPr>
          <p:spPr>
            <a:xfrm>
              <a:off x="6685280" y="248920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C743CE-826E-B84D-8BD1-1E430F1AF1E4}"/>
                </a:ext>
              </a:extLst>
            </p:cNvPr>
            <p:cNvSpPr txBox="1"/>
            <p:nvPr/>
          </p:nvSpPr>
          <p:spPr>
            <a:xfrm>
              <a:off x="3251200" y="14020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3D96DE4-6B4D-EE4E-AC48-7D3F708367BD}"/>
                </a:ext>
              </a:extLst>
            </p:cNvPr>
            <p:cNvSpPr txBox="1"/>
            <p:nvPr/>
          </p:nvSpPr>
          <p:spPr>
            <a:xfrm>
              <a:off x="5496560" y="31292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10</a:t>
              </a:r>
              <a:endParaRPr kumimoji="1" lang="ja-JP" altLang="en-US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136015F-8030-E048-82D1-D115A6FA9D25}"/>
              </a:ext>
            </a:extLst>
          </p:cNvPr>
          <p:cNvSpPr txBox="1"/>
          <p:nvPr/>
        </p:nvSpPr>
        <p:spPr>
          <a:xfrm>
            <a:off x="827584" y="4221088"/>
            <a:ext cx="801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もし最短経路が「</a:t>
            </a:r>
            <a:r>
              <a:rPr kumimoji="1" lang="en-US" altLang="ja-JP" sz="2800"/>
              <a:t>A – E – I </a:t>
            </a:r>
            <a:r>
              <a:rPr kumimoji="1" lang="ja-JP" altLang="en-US" sz="2800"/>
              <a:t>」という経路であれば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4F1A3E-7EDB-BD4A-BB57-CE5E844EB1B9}"/>
              </a:ext>
            </a:extLst>
          </p:cNvPr>
          <p:cNvSpPr txBox="1"/>
          <p:nvPr/>
        </p:nvSpPr>
        <p:spPr>
          <a:xfrm>
            <a:off x="179512" y="5301208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に含まれる</a:t>
            </a:r>
            <a:endParaRPr kumimoji="1" lang="en-US" altLang="ja-JP" sz="240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2209F9B-68C8-BF49-BCBA-4F8139D3A2CD}"/>
              </a:ext>
            </a:extLst>
          </p:cNvPr>
          <p:cNvSpPr/>
          <p:nvPr/>
        </p:nvSpPr>
        <p:spPr>
          <a:xfrm>
            <a:off x="2699792" y="5157192"/>
            <a:ext cx="3096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</a:t>
            </a:r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E</a:t>
            </a:r>
            <a:r>
              <a:rPr lang="ja-JP" altLang="en-US" sz="2400"/>
              <a:t>」への経路</a:t>
            </a:r>
            <a:endParaRPr lang="en-US" altLang="ja-JP" sz="2400"/>
          </a:p>
          <a:p>
            <a:r>
              <a:rPr lang="ja-JP" altLang="en-US" sz="2400"/>
              <a:t>「</a:t>
            </a:r>
            <a:r>
              <a:rPr lang="en-US" altLang="ja-JP" sz="2400"/>
              <a:t>E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」への経路</a:t>
            </a:r>
            <a:endParaRPr lang="en-US" altLang="ja-JP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91A9F1-FEA4-9F45-9F48-4C067F937C9E}"/>
              </a:ext>
            </a:extLst>
          </p:cNvPr>
          <p:cNvSpPr txBox="1"/>
          <p:nvPr/>
        </p:nvSpPr>
        <p:spPr>
          <a:xfrm>
            <a:off x="5868144" y="53012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もそれぞれ最短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393262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7B2C81-3397-BC4B-875D-13B13A46E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最短経路問題の部分問題</a:t>
            </a:r>
          </a:p>
        </p:txBody>
      </p:sp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20D89640-46EF-394D-B004-560D873FBA50}"/>
              </a:ext>
            </a:extLst>
          </p:cNvPr>
          <p:cNvSpPr/>
          <p:nvPr/>
        </p:nvSpPr>
        <p:spPr>
          <a:xfrm>
            <a:off x="1691680" y="2924944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41DDDCE6-AD4A-224D-99CA-4C3721FD92C9}"/>
              </a:ext>
            </a:extLst>
          </p:cNvPr>
          <p:cNvSpPr/>
          <p:nvPr/>
        </p:nvSpPr>
        <p:spPr>
          <a:xfrm>
            <a:off x="4633965" y="2911925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723AA585-97DE-9344-94C8-20487B22F6BF}"/>
              </a:ext>
            </a:extLst>
          </p:cNvPr>
          <p:cNvSpPr/>
          <p:nvPr/>
        </p:nvSpPr>
        <p:spPr>
          <a:xfrm rot="10800000">
            <a:off x="1730737" y="4187783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0118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B2ED4845-4A64-1B46-B395-E7184D086F2C}"/>
              </a:ext>
            </a:extLst>
          </p:cNvPr>
          <p:cNvSpPr/>
          <p:nvPr/>
        </p:nvSpPr>
        <p:spPr>
          <a:xfrm rot="10800000">
            <a:off x="4686040" y="4096651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02D874C-CDA7-3D48-A9B4-CEA8473F1E5E}"/>
              </a:ext>
            </a:extLst>
          </p:cNvPr>
          <p:cNvSpPr/>
          <p:nvPr/>
        </p:nvSpPr>
        <p:spPr>
          <a:xfrm>
            <a:off x="1457339" y="3849554"/>
            <a:ext cx="481701" cy="42962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F26504BE-E153-7849-BF89-0903C707B969}"/>
              </a:ext>
            </a:extLst>
          </p:cNvPr>
          <p:cNvSpPr/>
          <p:nvPr/>
        </p:nvSpPr>
        <p:spPr>
          <a:xfrm>
            <a:off x="4360566" y="3758422"/>
            <a:ext cx="481701" cy="4296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4E5CC93B-C5A4-244B-83EF-A7BB527D4BA4}"/>
              </a:ext>
            </a:extLst>
          </p:cNvPr>
          <p:cNvSpPr/>
          <p:nvPr/>
        </p:nvSpPr>
        <p:spPr>
          <a:xfrm>
            <a:off x="7354927" y="3823516"/>
            <a:ext cx="481701" cy="4296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6F2332-A09E-5449-888F-EB768F7DA444}"/>
              </a:ext>
            </a:extLst>
          </p:cNvPr>
          <p:cNvSpPr txBox="1"/>
          <p:nvPr/>
        </p:nvSpPr>
        <p:spPr>
          <a:xfrm>
            <a:off x="2954519" y="2430488"/>
            <a:ext cx="386578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239985-E532-F148-AA2A-93652268E56C}"/>
              </a:ext>
            </a:extLst>
          </p:cNvPr>
          <p:cNvSpPr txBox="1"/>
          <p:nvPr/>
        </p:nvSpPr>
        <p:spPr>
          <a:xfrm>
            <a:off x="5831709" y="4643711"/>
            <a:ext cx="536525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38E9E9-B341-6D4D-8ECB-78110489E428}"/>
              </a:ext>
            </a:extLst>
          </p:cNvPr>
          <p:cNvSpPr txBox="1"/>
          <p:nvPr/>
        </p:nvSpPr>
        <p:spPr>
          <a:xfrm>
            <a:off x="2969507" y="523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42C455-8746-F44A-9FC4-75E27092E0E4}"/>
              </a:ext>
            </a:extLst>
          </p:cNvPr>
          <p:cNvSpPr txBox="1"/>
          <p:nvPr/>
        </p:nvSpPr>
        <p:spPr>
          <a:xfrm>
            <a:off x="323528" y="980728"/>
            <a:ext cx="895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</a:t>
            </a:r>
            <a:r>
              <a:rPr kumimoji="1" lang="en-US" altLang="ja-JP" sz="2400"/>
              <a:t>A-E</a:t>
            </a:r>
            <a:r>
              <a:rPr kumimoji="1" lang="ja-JP" altLang="en-US" sz="2400"/>
              <a:t>に、より低コストな経路があったら？</a:t>
            </a:r>
            <a:endParaRPr kumimoji="1" lang="en-US" altLang="ja-JP" sz="2400"/>
          </a:p>
          <a:p>
            <a:r>
              <a:rPr lang="en-US" altLang="ja-JP" sz="2400"/>
              <a:t>A-E</a:t>
            </a:r>
            <a:r>
              <a:rPr lang="ja-JP" altLang="en-US" sz="2400"/>
              <a:t>の経路としてそちらを選んだ方がトータルコストが下がる</a:t>
            </a:r>
            <a:endParaRPr lang="en-US" altLang="ja-JP" sz="2400"/>
          </a:p>
          <a:p>
            <a:r>
              <a:rPr kumimoji="1" lang="en-US" altLang="ja-JP" sz="2400"/>
              <a:t>A-E-I</a:t>
            </a:r>
            <a:r>
              <a:rPr kumimoji="1" lang="ja-JP" altLang="en-US" sz="2400"/>
              <a:t>が最短経路であることに矛盾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E5DDA6E-D51B-BA42-A525-2F2357A4F544}"/>
              </a:ext>
            </a:extLst>
          </p:cNvPr>
          <p:cNvSpPr txBox="1"/>
          <p:nvPr/>
        </p:nvSpPr>
        <p:spPr>
          <a:xfrm>
            <a:off x="1115616" y="558924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最短経路に含まれる任意の二点間経路は最短</a:t>
            </a:r>
          </a:p>
        </p:txBody>
      </p:sp>
    </p:spTree>
    <p:extLst>
      <p:ext uri="{BB962C8B-B14F-4D97-AF65-F5344CB8AC3E}">
        <p14:creationId xmlns:p14="http://schemas.microsoft.com/office/powerpoint/2010/main" val="1114635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15FE84-6BA3-CE4B-9520-44B46F8FB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DFCC39FC-567B-8E49-A35A-219B39964FEA}"/>
              </a:ext>
            </a:extLst>
          </p:cNvPr>
          <p:cNvSpPr/>
          <p:nvPr/>
        </p:nvSpPr>
        <p:spPr>
          <a:xfrm>
            <a:off x="1162416" y="3412173"/>
            <a:ext cx="470136" cy="41931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B26D2EA1-1E94-384E-BB93-13F83110D8AB}"/>
              </a:ext>
            </a:extLst>
          </p:cNvPr>
          <p:cNvSpPr/>
          <p:nvPr/>
        </p:nvSpPr>
        <p:spPr>
          <a:xfrm>
            <a:off x="2547410" y="248460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20D73981-0208-FE40-9C3D-00552EF17007}"/>
              </a:ext>
            </a:extLst>
          </p:cNvPr>
          <p:cNvSpPr/>
          <p:nvPr/>
        </p:nvSpPr>
        <p:spPr>
          <a:xfrm>
            <a:off x="2547410" y="4276207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B456F24-CEC7-A440-82C0-389B78D4783F}"/>
              </a:ext>
            </a:extLst>
          </p:cNvPr>
          <p:cNvSpPr/>
          <p:nvPr/>
        </p:nvSpPr>
        <p:spPr>
          <a:xfrm>
            <a:off x="3995936" y="1531631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41AC5C77-A9AA-D440-8C72-7914DEE1197E}"/>
              </a:ext>
            </a:extLst>
          </p:cNvPr>
          <p:cNvSpPr/>
          <p:nvPr/>
        </p:nvSpPr>
        <p:spPr>
          <a:xfrm>
            <a:off x="3995936" y="332322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170277B-5644-CC4F-9F4B-309D1870D8A5}"/>
              </a:ext>
            </a:extLst>
          </p:cNvPr>
          <p:cNvSpPr/>
          <p:nvPr/>
        </p:nvSpPr>
        <p:spPr>
          <a:xfrm>
            <a:off x="3995936" y="5013176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7BA5A5DA-323B-1942-AF9E-7A6B7909D518}"/>
              </a:ext>
            </a:extLst>
          </p:cNvPr>
          <p:cNvSpPr/>
          <p:nvPr/>
        </p:nvSpPr>
        <p:spPr>
          <a:xfrm>
            <a:off x="5368224" y="2459196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94B530C3-0EDC-6C4F-B346-5164F8D17A54}"/>
              </a:ext>
            </a:extLst>
          </p:cNvPr>
          <p:cNvSpPr/>
          <p:nvPr/>
        </p:nvSpPr>
        <p:spPr>
          <a:xfrm>
            <a:off x="5368224" y="4250794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F1D060FF-8134-3B41-8219-D9FBE7F89A35}"/>
              </a:ext>
            </a:extLst>
          </p:cNvPr>
          <p:cNvSpPr/>
          <p:nvPr/>
        </p:nvSpPr>
        <p:spPr>
          <a:xfrm>
            <a:off x="6918400" y="3386761"/>
            <a:ext cx="470136" cy="41931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350-FD4F-5A4D-A358-DB507EF79808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1563702" y="2694264"/>
            <a:ext cx="983708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5C89780-67EA-B84A-807D-3D1511AE9517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2948696" y="1741286"/>
            <a:ext cx="1047240" cy="8047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632733-4796-324D-BE3B-E13733FB631B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466072" y="1741286"/>
            <a:ext cx="971002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EFE607-CA39-0F43-AB86-13D9EF23A49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38359" y="2668851"/>
            <a:ext cx="1148891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CD65B9B-1F4E-E04C-8189-6281136075FC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1563702" y="3770077"/>
            <a:ext cx="983708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31FEED-5541-6644-A46D-5267F570EDA3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2948696" y="4634110"/>
            <a:ext cx="1047240" cy="588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5168521-0A8A-434B-AB0E-F765D9D17E1B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466072" y="4608697"/>
            <a:ext cx="971002" cy="61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747A1C-DEC3-F843-AD87-1E474560F0F6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38359" y="3744664"/>
            <a:ext cx="1148891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EFC655-38EA-834D-AA8F-11B06C44010B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017546" y="2694264"/>
            <a:ext cx="1047240" cy="690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CF4CCE9-5CC0-2E48-B212-F106D9BCE92B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2948696" y="3681132"/>
            <a:ext cx="1116089" cy="656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AB9E0CD-B2C1-E54E-8BB0-FDBD45B756D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397222" y="2817099"/>
            <a:ext cx="1039851" cy="567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29F8ADC-70AF-7F41-B895-BBC937114693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397222" y="3681132"/>
            <a:ext cx="1039851" cy="631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E5ED3B-50B8-6F44-8969-A029CFE7C1A8}"/>
              </a:ext>
            </a:extLst>
          </p:cNvPr>
          <p:cNvSpPr txBox="1"/>
          <p:nvPr/>
        </p:nvSpPr>
        <p:spPr>
          <a:xfrm>
            <a:off x="6422852" y="2726030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5C8B6F0-E169-2142-8190-13F454954A5E}"/>
              </a:ext>
            </a:extLst>
          </p:cNvPr>
          <p:cNvSpPr txBox="1"/>
          <p:nvPr/>
        </p:nvSpPr>
        <p:spPr>
          <a:xfrm>
            <a:off x="6384733" y="4136436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911712E-9C5A-9A40-AA30-E573CBB3F4B0}"/>
              </a:ext>
            </a:extLst>
          </p:cNvPr>
          <p:cNvSpPr txBox="1"/>
          <p:nvPr/>
        </p:nvSpPr>
        <p:spPr>
          <a:xfrm>
            <a:off x="53955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いま、「部分問題」が解けているとする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A4B9992-2E7A-9B46-A54A-2081EF75B4A4}"/>
              </a:ext>
            </a:extLst>
          </p:cNvPr>
          <p:cNvSpPr txBox="1"/>
          <p:nvPr/>
        </p:nvSpPr>
        <p:spPr>
          <a:xfrm>
            <a:off x="1043608" y="5661248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G</a:t>
            </a:r>
            <a:r>
              <a:rPr kumimoji="1" lang="ja-JP" altLang="en-US" sz="2400"/>
              <a:t>への最短経路</a:t>
            </a:r>
            <a:endParaRPr kumimoji="1" lang="en-US" altLang="ja-JP" sz="2400"/>
          </a:p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H</a:t>
            </a:r>
            <a:r>
              <a:rPr lang="ja-JP" altLang="en-US" sz="2400"/>
              <a:t>への最短経路</a:t>
            </a:r>
            <a:endParaRPr kumimoji="1" lang="ja-JP" altLang="en-US" sz="24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EC281A6-23FF-A043-8A86-38F75D53A0FE}"/>
              </a:ext>
            </a:extLst>
          </p:cNvPr>
          <p:cNvSpPr txBox="1"/>
          <p:nvPr/>
        </p:nvSpPr>
        <p:spPr>
          <a:xfrm>
            <a:off x="4211960" y="587727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がそれぞれわかっている</a:t>
            </a:r>
          </a:p>
        </p:txBody>
      </p:sp>
    </p:spTree>
    <p:extLst>
      <p:ext uri="{BB962C8B-B14F-4D97-AF65-F5344CB8AC3E}">
        <p14:creationId xmlns:p14="http://schemas.microsoft.com/office/powerpoint/2010/main" val="366638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/>
          </a:p>
          <a:p>
            <a:r>
              <a:rPr lang="ja-JP" altLang="en-US" sz="3600"/>
              <a:t>・貪欲法</a:t>
            </a:r>
            <a:endParaRPr lang="en-US" altLang="ja-JP" sz="3600"/>
          </a:p>
          <a:p>
            <a:r>
              <a:rPr kumimoji="1" lang="ja-JP" altLang="en-US" sz="3600"/>
              <a:t>・全探索</a:t>
            </a:r>
            <a:endParaRPr kumimoji="1" lang="en-US" altLang="ja-JP" sz="360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85067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432CEFF-3BD5-5A44-B316-04912DF5E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39B9CF-4DD1-0F4C-BE82-810B10164E10}"/>
              </a:ext>
            </a:extLst>
          </p:cNvPr>
          <p:cNvSpPr txBox="1"/>
          <p:nvPr/>
        </p:nvSpPr>
        <p:spPr>
          <a:xfrm>
            <a:off x="1547664" y="105273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部分問題が解けている時の「最後の仕上げ」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A170BF-22AD-964C-B86A-313956CB3AD0}"/>
              </a:ext>
            </a:extLst>
          </p:cNvPr>
          <p:cNvSpPr txBox="1"/>
          <p:nvPr/>
        </p:nvSpPr>
        <p:spPr>
          <a:xfrm>
            <a:off x="179512" y="1700808"/>
            <a:ext cx="5234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G</a:t>
            </a:r>
            <a:r>
              <a:rPr kumimoji="1" lang="ja-JP" altLang="en-US" sz="2400"/>
              <a:t>」の最短経路のコストは</a:t>
            </a:r>
            <a:r>
              <a:rPr kumimoji="1" lang="en-US" altLang="ja-JP" sz="2400"/>
              <a:t>13</a:t>
            </a:r>
            <a:endParaRPr kumimoji="1" lang="ja-JP" altLang="en-US" sz="2400"/>
          </a:p>
        </p:txBody>
      </p: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971601" y="2996952"/>
            <a:ext cx="3168352" cy="2399888"/>
            <a:chOff x="1104508" y="3189352"/>
            <a:chExt cx="2474764" cy="1767840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5" idx="6"/>
              <a:endCxn id="6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4" idx="6"/>
              <a:endCxn id="6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5" idx="2"/>
              <a:endCxn id="4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4" idx="2"/>
              <a:endCxn id="4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6FF750-00C7-DE4E-9AE3-B04596352025}"/>
              </a:ext>
            </a:extLst>
          </p:cNvPr>
          <p:cNvSpPr txBox="1"/>
          <p:nvPr/>
        </p:nvSpPr>
        <p:spPr>
          <a:xfrm>
            <a:off x="179512" y="2060848"/>
            <a:ext cx="5234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H</a:t>
            </a:r>
            <a:r>
              <a:rPr kumimoji="1" lang="ja-JP" altLang="en-US" sz="2400"/>
              <a:t>」の最短経路のコストは</a:t>
            </a:r>
            <a:r>
              <a:rPr kumimoji="1" lang="en-US" altLang="ja-JP" sz="2400"/>
              <a:t>11</a:t>
            </a:r>
            <a:endParaRPr kumimoji="1" lang="ja-JP" altLang="en-US" sz="2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09F00B-FEC0-884F-8949-9F0CF98D7CED}"/>
              </a:ext>
            </a:extLst>
          </p:cNvPr>
          <p:cNvSpPr txBox="1"/>
          <p:nvPr/>
        </p:nvSpPr>
        <p:spPr>
          <a:xfrm>
            <a:off x="179512" y="6021288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A-H-I</a:t>
            </a:r>
            <a:r>
              <a:rPr kumimoji="1" lang="ja-JP" altLang="en-US" sz="2400"/>
              <a:t>」が最短経路であることがわかる</a:t>
            </a: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FF4F530-D50C-2F47-85FF-1C6D608B601B}"/>
              </a:ext>
            </a:extLst>
          </p:cNvPr>
          <p:cNvGrpSpPr/>
          <p:nvPr/>
        </p:nvGrpSpPr>
        <p:grpSpPr>
          <a:xfrm>
            <a:off x="5220072" y="3284984"/>
            <a:ext cx="3728629" cy="2347448"/>
            <a:chOff x="1691680" y="1484784"/>
            <a:chExt cx="6027256" cy="3794604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7B7DA93-E7B2-B64F-B079-B30B762D7B24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A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4533E591-0525-6C49-9B09-2DE8B0C7238D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B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D659D792-EEF2-2C48-A60D-0F604EEC994B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C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4" name="円/楕円 93">
              <a:extLst>
                <a:ext uri="{FF2B5EF4-FFF2-40B4-BE49-F238E27FC236}">
                  <a16:creationId xmlns:a16="http://schemas.microsoft.com/office/drawing/2014/main" id="{5B82D2AE-9DE0-E843-919B-100BD39DD408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D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87F408A9-F7C7-E14C-84C8-43FADC168B6C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E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5DDAE412-BBB6-C94A-8198-F527A4A8E6FC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F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E457AA50-A79F-9B4E-90DD-C8D8660D5ED7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G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id="{E8C07016-1AB9-2844-ADD4-E1CF9FA88463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H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CFFF0F6D-4D7E-7D49-B6C2-2082191B7440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I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BB399CE7-8256-B24C-B599-8D8D0B8CA5D8}"/>
                </a:ext>
              </a:extLst>
            </p:cNvPr>
            <p:cNvCxnSpPr>
              <a:cxnSpLocks/>
              <a:stCxn id="91" idx="7"/>
              <a:endCxn id="92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A5119C08-8D65-3A46-A354-5EE962AD9AF0}"/>
                </a:ext>
              </a:extLst>
            </p:cNvPr>
            <p:cNvCxnSpPr>
              <a:cxnSpLocks/>
              <a:stCxn id="92" idx="7"/>
              <a:endCxn id="94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7451A146-6B29-E848-8982-1AEAB11866BE}"/>
                </a:ext>
              </a:extLst>
            </p:cNvPr>
            <p:cNvCxnSpPr>
              <a:cxnSpLocks/>
              <a:stCxn id="94" idx="6"/>
              <a:endCxn id="97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9EDA40DD-B3D3-5C46-BB87-7CBCA05040F4}"/>
                </a:ext>
              </a:extLst>
            </p:cNvPr>
            <p:cNvCxnSpPr>
              <a:cxnSpLocks/>
              <a:stCxn id="97" idx="6"/>
              <a:endCxn id="99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5E102C0-F2D3-5649-95EB-2F2BF262A0C1}"/>
                </a:ext>
              </a:extLst>
            </p:cNvPr>
            <p:cNvCxnSpPr>
              <a:stCxn id="91" idx="5"/>
              <a:endCxn id="93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50C0043-48A8-FF46-A6B3-84E6DA2C7E05}"/>
                </a:ext>
              </a:extLst>
            </p:cNvPr>
            <p:cNvCxnSpPr>
              <a:stCxn id="93" idx="5"/>
              <a:endCxn id="96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207CDA98-EE47-B447-96A2-5FD0D397C115}"/>
                </a:ext>
              </a:extLst>
            </p:cNvPr>
            <p:cNvCxnSpPr>
              <a:cxnSpLocks/>
              <a:stCxn id="96" idx="6"/>
              <a:endCxn id="98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EC0A9CA4-16F1-3644-A3F4-311C59A98D56}"/>
                </a:ext>
              </a:extLst>
            </p:cNvPr>
            <p:cNvCxnSpPr>
              <a:stCxn id="98" idx="6"/>
              <a:endCxn id="99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FB389D32-4899-B84F-8290-DCD80118572F}"/>
                </a:ext>
              </a:extLst>
            </p:cNvPr>
            <p:cNvCxnSpPr>
              <a:stCxn id="92" idx="6"/>
              <a:endCxn id="95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C50250BE-AF97-A842-AD5F-DCF1D2B819F7}"/>
                </a:ext>
              </a:extLst>
            </p:cNvPr>
            <p:cNvCxnSpPr>
              <a:cxnSpLocks/>
              <a:stCxn id="93" idx="7"/>
              <a:endCxn id="95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97B4ADB2-6C9B-0F4E-8181-F24A7F662228}"/>
                </a:ext>
              </a:extLst>
            </p:cNvPr>
            <p:cNvCxnSpPr>
              <a:stCxn id="95" idx="7"/>
              <a:endCxn id="97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2DED5952-EA5B-2E4D-AE6F-08032A5A5881}"/>
                </a:ext>
              </a:extLst>
            </p:cNvPr>
            <p:cNvCxnSpPr>
              <a:stCxn id="95" idx="5"/>
              <a:endCxn id="98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F9E01051-DA6E-6C4F-A64B-879460BB6C0D}"/>
                </a:ext>
              </a:extLst>
            </p:cNvPr>
            <p:cNvSpPr txBox="1"/>
            <p:nvPr/>
          </p:nvSpPr>
          <p:spPr>
            <a:xfrm>
              <a:off x="2355908" y="261643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07B7C4E-C513-E347-8066-9FB1D31ED9AA}"/>
                </a:ext>
              </a:extLst>
            </p:cNvPr>
            <p:cNvSpPr txBox="1"/>
            <p:nvPr/>
          </p:nvSpPr>
          <p:spPr>
            <a:xfrm>
              <a:off x="2319007" y="3957189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7</a:t>
              </a:r>
              <a:endParaRPr kumimoji="1" lang="ja-JP" altLang="en-US" sz="1600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FD997232-FB85-A149-8BB2-8D4069FBF5CC}"/>
                </a:ext>
              </a:extLst>
            </p:cNvPr>
            <p:cNvSpPr txBox="1"/>
            <p:nvPr/>
          </p:nvSpPr>
          <p:spPr>
            <a:xfrm>
              <a:off x="3659764" y="1730795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8</a:t>
              </a:r>
              <a:endParaRPr kumimoji="1" lang="ja-JP" altLang="en-US" sz="1600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A6292CBA-E2FC-7B49-B42E-77F698CC8821}"/>
                </a:ext>
              </a:extLst>
            </p:cNvPr>
            <p:cNvSpPr txBox="1"/>
            <p:nvPr/>
          </p:nvSpPr>
          <p:spPr>
            <a:xfrm>
              <a:off x="3918075" y="2604130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F6A5A30-8167-824A-A766-C2884188B2A2}"/>
                </a:ext>
              </a:extLst>
            </p:cNvPr>
            <p:cNvSpPr txBox="1"/>
            <p:nvPr/>
          </p:nvSpPr>
          <p:spPr>
            <a:xfrm>
              <a:off x="3721267" y="353897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A1357757-A88F-014C-A72E-134212FB8DA4}"/>
                </a:ext>
              </a:extLst>
            </p:cNvPr>
            <p:cNvSpPr txBox="1"/>
            <p:nvPr/>
          </p:nvSpPr>
          <p:spPr>
            <a:xfrm>
              <a:off x="3733566" y="473212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0EB88F1-494E-F44F-9CAB-5D121F7E29AC}"/>
                </a:ext>
              </a:extLst>
            </p:cNvPr>
            <p:cNvSpPr txBox="1"/>
            <p:nvPr/>
          </p:nvSpPr>
          <p:spPr>
            <a:xfrm>
              <a:off x="5492541" y="1767696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15</a:t>
              </a:r>
              <a:endParaRPr kumimoji="1" lang="ja-JP" altLang="en-US" sz="1600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5A59EA9-0901-0F48-AA52-EA408EC8476D}"/>
                </a:ext>
              </a:extLst>
            </p:cNvPr>
            <p:cNvSpPr txBox="1"/>
            <p:nvPr/>
          </p:nvSpPr>
          <p:spPr>
            <a:xfrm>
              <a:off x="5234229" y="2997748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10</a:t>
              </a:r>
              <a:endParaRPr kumimoji="1" lang="ja-JP" altLang="en-US" sz="1600"/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983E1D91-FFC6-1B42-8D9F-8163D06FCCA9}"/>
                </a:ext>
              </a:extLst>
            </p:cNvPr>
            <p:cNvSpPr txBox="1"/>
            <p:nvPr/>
          </p:nvSpPr>
          <p:spPr>
            <a:xfrm>
              <a:off x="4951318" y="3797282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12</a:t>
              </a:r>
              <a:endParaRPr kumimoji="1" lang="ja-JP" altLang="en-US" sz="1600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1C8F5225-2C7E-4343-BA37-CEC3FA3B2234}"/>
                </a:ext>
              </a:extLst>
            </p:cNvPr>
            <p:cNvSpPr txBox="1"/>
            <p:nvPr/>
          </p:nvSpPr>
          <p:spPr>
            <a:xfrm>
              <a:off x="6784096" y="2641033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282FA6DE-359D-6341-AEF3-9699CAF48D17}"/>
                </a:ext>
              </a:extLst>
            </p:cNvPr>
            <p:cNvSpPr txBox="1"/>
            <p:nvPr/>
          </p:nvSpPr>
          <p:spPr>
            <a:xfrm>
              <a:off x="5234229" y="4719821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A84731A-8B12-8A42-B353-9B821FF1D4A8}"/>
                </a:ext>
              </a:extLst>
            </p:cNvPr>
            <p:cNvSpPr txBox="1"/>
            <p:nvPr/>
          </p:nvSpPr>
          <p:spPr>
            <a:xfrm>
              <a:off x="6747195" y="400639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2</a:t>
              </a:r>
              <a:endParaRPr kumimoji="1" lang="ja-JP" altLang="en-US" sz="1600"/>
            </a:p>
          </p:txBody>
        </p:sp>
      </p:grp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3172F62-BF36-D84F-8DDD-589CA90FD9FC}"/>
              </a:ext>
            </a:extLst>
          </p:cNvPr>
          <p:cNvSpPr txBox="1"/>
          <p:nvPr/>
        </p:nvSpPr>
        <p:spPr>
          <a:xfrm>
            <a:off x="5724128" y="27089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684245CD-85F4-A449-9982-2AE7C6800A39}"/>
              </a:ext>
            </a:extLst>
          </p:cNvPr>
          <p:cNvSpPr txBox="1"/>
          <p:nvPr/>
        </p:nvSpPr>
        <p:spPr>
          <a:xfrm>
            <a:off x="5436096" y="191683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であることがわかっていると</a:t>
            </a:r>
          </a:p>
        </p:txBody>
      </p:sp>
      <p:sp>
        <p:nvSpPr>
          <p:cNvPr id="135" name="角丸四角形 134">
            <a:extLst>
              <a:ext uri="{FF2B5EF4-FFF2-40B4-BE49-F238E27FC236}">
                <a16:creationId xmlns:a16="http://schemas.microsoft.com/office/drawing/2014/main" id="{8CEE4501-6420-B34B-96DC-D110B3398BBF}"/>
              </a:ext>
            </a:extLst>
          </p:cNvPr>
          <p:cNvSpPr/>
          <p:nvPr/>
        </p:nvSpPr>
        <p:spPr>
          <a:xfrm>
            <a:off x="5076056" y="2636912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85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8D61187-D718-1F44-8767-9DBD7E86C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47CFA580-743B-C54B-9459-9DE27B8540C5}"/>
              </a:ext>
            </a:extLst>
          </p:cNvPr>
          <p:cNvGrpSpPr/>
          <p:nvPr/>
        </p:nvGrpSpPr>
        <p:grpSpPr>
          <a:xfrm>
            <a:off x="5148064" y="3501008"/>
            <a:ext cx="3540808" cy="2232248"/>
            <a:chOff x="144371" y="3494830"/>
            <a:chExt cx="4526592" cy="2853721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CB409028-95E3-EC47-8E84-8CE95A9EA96F}"/>
                </a:ext>
              </a:extLst>
            </p:cNvPr>
            <p:cNvSpPr/>
            <p:nvPr/>
          </p:nvSpPr>
          <p:spPr>
            <a:xfrm>
              <a:off x="144371" y="4392768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358AB6BA-5943-5647-80EF-56BF093A7EC0}"/>
                </a:ext>
              </a:extLst>
            </p:cNvPr>
            <p:cNvSpPr/>
            <p:nvPr/>
          </p:nvSpPr>
          <p:spPr>
            <a:xfrm>
              <a:off x="1485128" y="3494830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4E89E3AD-1B95-5342-96DE-795F05922F5B}"/>
                </a:ext>
              </a:extLst>
            </p:cNvPr>
            <p:cNvSpPr/>
            <p:nvPr/>
          </p:nvSpPr>
          <p:spPr>
            <a:xfrm>
              <a:off x="1485128" y="522920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CD393D1E-C8F2-F646-BDF7-1740A9E3B6C5}"/>
                </a:ext>
              </a:extLst>
            </p:cNvPr>
            <p:cNvSpPr/>
            <p:nvPr/>
          </p:nvSpPr>
          <p:spPr>
            <a:xfrm>
              <a:off x="2887388" y="4306665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AAC27694-B056-3049-BAD8-4270AAF9B54D}"/>
                </a:ext>
              </a:extLst>
            </p:cNvPr>
            <p:cNvSpPr/>
            <p:nvPr/>
          </p:nvSpPr>
          <p:spPr>
            <a:xfrm>
              <a:off x="2887388" y="594263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05113B0-2433-A149-A117-3C54FB8B936F}"/>
                </a:ext>
              </a:extLst>
            </p:cNvPr>
            <p:cNvSpPr/>
            <p:nvPr/>
          </p:nvSpPr>
          <p:spPr>
            <a:xfrm>
              <a:off x="4215844" y="520460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28ABD6C1-E6CC-6C4B-BCF1-9345662F9E6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532840" y="3697789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B1ECA7E-2D79-0749-AB92-28504A40B7C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532840" y="4739240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15E7B13-D600-B246-AD42-8F2B56BD76A8}"/>
                </a:ext>
              </a:extLst>
            </p:cNvPr>
            <p:cNvCxnSpPr>
              <a:stCxn id="5" idx="5"/>
              <a:endCxn id="7" idx="2"/>
            </p:cNvCxnSpPr>
            <p:nvPr/>
          </p:nvCxnSpPr>
          <p:spPr>
            <a:xfrm>
              <a:off x="1873597" y="5575675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69D342-D1D8-9B4B-AE91-E7B1A3431D7C}"/>
                </a:ext>
              </a:extLst>
            </p:cNvPr>
            <p:cNvCxnSpPr>
              <a:cxnSpLocks/>
              <a:stCxn id="7" idx="6"/>
              <a:endCxn id="9" idx="3"/>
            </p:cNvCxnSpPr>
            <p:nvPr/>
          </p:nvCxnSpPr>
          <p:spPr>
            <a:xfrm flipV="1">
              <a:off x="3342507" y="5551074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395D3F17-C8C0-204F-BB71-E67BA45CDFB2}"/>
                </a:ext>
              </a:extLst>
            </p:cNvPr>
            <p:cNvCxnSpPr>
              <a:stCxn id="4" idx="6"/>
              <a:endCxn id="6" idx="1"/>
            </p:cNvCxnSpPr>
            <p:nvPr/>
          </p:nvCxnSpPr>
          <p:spPr>
            <a:xfrm>
              <a:off x="1940247" y="3697789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DB70744-E382-FE43-9433-0968C8C7D6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873597" y="4653136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FC9A89D-9360-0E4D-BF5A-0483254DC046}"/>
                </a:ext>
              </a:extLst>
            </p:cNvPr>
            <p:cNvCxnSpPr>
              <a:stCxn id="6" idx="5"/>
              <a:endCxn id="9" idx="1"/>
            </p:cNvCxnSpPr>
            <p:nvPr/>
          </p:nvCxnSpPr>
          <p:spPr>
            <a:xfrm>
              <a:off x="3275856" y="4653136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CABB17D-0DAF-8D4E-BE2D-21E97A7E7AB1}"/>
                </a:ext>
              </a:extLst>
            </p:cNvPr>
            <p:cNvSpPr txBox="1"/>
            <p:nvPr/>
          </p:nvSpPr>
          <p:spPr>
            <a:xfrm>
              <a:off x="808599" y="370393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883528-506C-FA4D-8A7B-BC227798456F}"/>
                </a:ext>
              </a:extLst>
            </p:cNvPr>
            <p:cNvSpPr txBox="1"/>
            <p:nvPr/>
          </p:nvSpPr>
          <p:spPr>
            <a:xfrm>
              <a:off x="771698" y="5044696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0749479-05CE-864B-AFEB-A4863262DCBF}"/>
                </a:ext>
              </a:extLst>
            </p:cNvPr>
            <p:cNvSpPr txBox="1"/>
            <p:nvPr/>
          </p:nvSpPr>
          <p:spPr>
            <a:xfrm>
              <a:off x="2370766" y="369163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F9AC82B-BA70-A744-A0AF-A01953C6B93C}"/>
                </a:ext>
              </a:extLst>
            </p:cNvPr>
            <p:cNvSpPr txBox="1"/>
            <p:nvPr/>
          </p:nvSpPr>
          <p:spPr>
            <a:xfrm>
              <a:off x="2173957" y="462647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2EC0F05-D458-E144-8906-5B2A9DEE88BD}"/>
                </a:ext>
              </a:extLst>
            </p:cNvPr>
            <p:cNvSpPr txBox="1"/>
            <p:nvPr/>
          </p:nvSpPr>
          <p:spPr>
            <a:xfrm>
              <a:off x="2186258" y="581962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D4ED91-05AB-DE49-9C03-170915DA120F}"/>
                </a:ext>
              </a:extLst>
            </p:cNvPr>
            <p:cNvSpPr txBox="1"/>
            <p:nvPr/>
          </p:nvSpPr>
          <p:spPr>
            <a:xfrm>
              <a:off x="3404009" y="4884789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AF2D421-EB76-5B4B-80BF-7CF3608ADF92}"/>
                </a:ext>
              </a:extLst>
            </p:cNvPr>
            <p:cNvSpPr txBox="1"/>
            <p:nvPr/>
          </p:nvSpPr>
          <p:spPr>
            <a:xfrm>
              <a:off x="3686921" y="580732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0C7FCDF-2ADF-8941-8FE6-60443356BFCA}"/>
              </a:ext>
            </a:extLst>
          </p:cNvPr>
          <p:cNvSpPr txBox="1"/>
          <p:nvPr/>
        </p:nvSpPr>
        <p:spPr>
          <a:xfrm>
            <a:off x="683568" y="1052736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A</a:t>
            </a:r>
            <a:r>
              <a:rPr kumimoji="1" lang="ja-JP" altLang="en-US" sz="3200"/>
              <a:t>から</a:t>
            </a:r>
            <a:r>
              <a:rPr kumimoji="1" lang="en-US" altLang="ja-JP" sz="3200"/>
              <a:t>H</a:t>
            </a:r>
            <a:r>
              <a:rPr kumimoji="1" lang="ja-JP" altLang="en-US" sz="3200"/>
              <a:t>に行く最短経路は？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24B40D3-416C-FC48-843E-95492B5D84F2}"/>
              </a:ext>
            </a:extLst>
          </p:cNvPr>
          <p:cNvSpPr txBox="1"/>
          <p:nvPr/>
        </p:nvSpPr>
        <p:spPr>
          <a:xfrm>
            <a:off x="1547664" y="1772816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E</a:t>
            </a:r>
            <a:r>
              <a:rPr kumimoji="1" lang="ja-JP" altLang="en-US" sz="2400"/>
              <a:t>に行く最短経路</a:t>
            </a:r>
            <a:r>
              <a:rPr kumimoji="1" lang="en-US" altLang="ja-JP" sz="2400"/>
              <a:t>(3)</a:t>
            </a:r>
            <a:endParaRPr kumimoji="1" lang="ja-JP" altLang="en-US" sz="24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F1D8245-F0F5-C04C-B461-8925B85CA217}"/>
              </a:ext>
            </a:extLst>
          </p:cNvPr>
          <p:cNvSpPr txBox="1"/>
          <p:nvPr/>
        </p:nvSpPr>
        <p:spPr>
          <a:xfrm>
            <a:off x="1547664" y="2348880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F</a:t>
            </a:r>
            <a:r>
              <a:rPr kumimoji="1" lang="ja-JP" altLang="en-US" sz="2400"/>
              <a:t>に行く最短経路</a:t>
            </a:r>
            <a:r>
              <a:rPr kumimoji="1" lang="en-US" altLang="ja-JP" sz="2400"/>
              <a:t>(8)</a:t>
            </a:r>
            <a:endParaRPr kumimoji="1" lang="ja-JP" altLang="en-US" sz="240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1F54ABB5-29C9-3944-ACC8-8F38CFD72106}"/>
              </a:ext>
            </a:extLst>
          </p:cNvPr>
          <p:cNvGrpSpPr/>
          <p:nvPr/>
        </p:nvGrpSpPr>
        <p:grpSpPr>
          <a:xfrm>
            <a:off x="1115616" y="3140968"/>
            <a:ext cx="2950661" cy="2248272"/>
            <a:chOff x="5978524" y="3981440"/>
            <a:chExt cx="2320136" cy="1767840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A72107E9-0DBD-B640-8A74-B4748E3A42B0}"/>
                </a:ext>
              </a:extLst>
            </p:cNvPr>
            <p:cNvSpPr/>
            <p:nvPr/>
          </p:nvSpPr>
          <p:spPr>
            <a:xfrm>
              <a:off x="5978524" y="472949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C5FF0CD7-A153-3F4A-B628-D227A63329EB}"/>
                </a:ext>
              </a:extLst>
            </p:cNvPr>
            <p:cNvSpPr/>
            <p:nvPr/>
          </p:nvSpPr>
          <p:spPr>
            <a:xfrm>
              <a:off x="6932384" y="398144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32E5DB96-8584-5646-B483-1F2CB099963E}"/>
                </a:ext>
              </a:extLst>
            </p:cNvPr>
            <p:cNvSpPr/>
            <p:nvPr/>
          </p:nvSpPr>
          <p:spPr>
            <a:xfrm>
              <a:off x="7922740" y="471868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1F74B70-1FD6-F849-916A-5D7228B411DF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7308304" y="4149080"/>
              <a:ext cx="669488" cy="618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F6C4DF2-0B6F-D24A-B3FE-1A7A997A591B}"/>
                </a:ext>
              </a:extLst>
            </p:cNvPr>
            <p:cNvCxnSpPr>
              <a:cxnSpLocks/>
              <a:stCxn id="38" idx="6"/>
              <a:endCxn id="31" idx="3"/>
            </p:cNvCxnSpPr>
            <p:nvPr/>
          </p:nvCxnSpPr>
          <p:spPr>
            <a:xfrm flipV="1">
              <a:off x="7308304" y="5004859"/>
              <a:ext cx="669488" cy="576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75A655E-B37D-0A41-85C5-3C3C042A2DCD}"/>
                </a:ext>
              </a:extLst>
            </p:cNvPr>
            <p:cNvSpPr txBox="1"/>
            <p:nvPr/>
          </p:nvSpPr>
          <p:spPr>
            <a:xfrm>
              <a:off x="7634708" y="41655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7337910-A216-FA42-9021-A3204C696C0B}"/>
                </a:ext>
              </a:extLst>
            </p:cNvPr>
            <p:cNvSpPr txBox="1"/>
            <p:nvPr/>
          </p:nvSpPr>
          <p:spPr>
            <a:xfrm>
              <a:off x="7745184" y="53225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991070C-C13F-3943-8D3C-53E3048840E3}"/>
                </a:ext>
              </a:extLst>
            </p:cNvPr>
            <p:cNvSpPr txBox="1"/>
            <p:nvPr/>
          </p:nvSpPr>
          <p:spPr>
            <a:xfrm>
              <a:off x="6338564" y="40935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D9BCC716-2DB6-8349-8334-E89AE7211551}"/>
                </a:ext>
              </a:extLst>
            </p:cNvPr>
            <p:cNvSpPr txBox="1"/>
            <p:nvPr/>
          </p:nvSpPr>
          <p:spPr>
            <a:xfrm>
              <a:off x="6338564" y="53176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4DA075F4-6FDA-E44F-9576-63F6FB32DA47}"/>
                </a:ext>
              </a:extLst>
            </p:cNvPr>
            <p:cNvSpPr/>
            <p:nvPr/>
          </p:nvSpPr>
          <p:spPr>
            <a:xfrm>
              <a:off x="6932384" y="54140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87B60FD-5A5B-E64C-9511-69EC8D323DF3}"/>
                </a:ext>
              </a:extLst>
            </p:cNvPr>
            <p:cNvCxnSpPr>
              <a:stCxn id="30" idx="2"/>
              <a:endCxn id="29" idx="7"/>
            </p:cNvCxnSpPr>
            <p:nvPr/>
          </p:nvCxnSpPr>
          <p:spPr>
            <a:xfrm flipH="1">
              <a:off x="6299392" y="4149080"/>
              <a:ext cx="632992" cy="6295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4900BAF-8EE8-714F-A04D-9970438D9E9E}"/>
                </a:ext>
              </a:extLst>
            </p:cNvPr>
            <p:cNvCxnSpPr>
              <a:stCxn id="38" idx="2"/>
              <a:endCxn id="29" idx="5"/>
            </p:cNvCxnSpPr>
            <p:nvPr/>
          </p:nvCxnSpPr>
          <p:spPr>
            <a:xfrm flipH="1" flipV="1">
              <a:off x="6299392" y="5015669"/>
              <a:ext cx="632992" cy="5659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7FDDDE5-6B69-6F4B-8143-BFD534FFC8AB}"/>
              </a:ext>
            </a:extLst>
          </p:cNvPr>
          <p:cNvSpPr txBox="1"/>
          <p:nvPr/>
        </p:nvSpPr>
        <p:spPr>
          <a:xfrm>
            <a:off x="5220072" y="20608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がわかっているなら</a:t>
            </a:r>
            <a:endParaRPr lang="ja-JP" altLang="en-US" sz="24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6CB58E7-3DCE-4D49-AB65-CA659B6CDC2A}"/>
              </a:ext>
            </a:extLst>
          </p:cNvPr>
          <p:cNvSpPr txBox="1"/>
          <p:nvPr/>
        </p:nvSpPr>
        <p:spPr>
          <a:xfrm>
            <a:off x="5580112" y="29969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1CB3B965-9FBE-3E47-9187-BA9F064DD855}"/>
              </a:ext>
            </a:extLst>
          </p:cNvPr>
          <p:cNvSpPr/>
          <p:nvPr/>
        </p:nvSpPr>
        <p:spPr>
          <a:xfrm>
            <a:off x="4932040" y="2924944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E733353-D898-3849-9084-02FAD3D27035}"/>
              </a:ext>
            </a:extLst>
          </p:cNvPr>
          <p:cNvSpPr txBox="1"/>
          <p:nvPr/>
        </p:nvSpPr>
        <p:spPr>
          <a:xfrm>
            <a:off x="467544" y="6165304"/>
            <a:ext cx="5881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A-F-H</a:t>
            </a:r>
            <a:r>
              <a:rPr kumimoji="1" lang="ja-JP" altLang="en-US" sz="2400"/>
              <a:t>」が最短経路であることがわかる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13741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1627C5-B011-DC45-A1C5-710533AB9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動的計画法のポイント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C3E100-A818-3849-A340-7912CE0BCAD3}"/>
              </a:ext>
            </a:extLst>
          </p:cNvPr>
          <p:cNvSpPr txBox="1"/>
          <p:nvPr/>
        </p:nvSpPr>
        <p:spPr>
          <a:xfrm>
            <a:off x="323528" y="1484784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解きたい問題の「部分問題」が全て解けているなら</a:t>
            </a:r>
            <a:endParaRPr kumimoji="1" lang="en-US" altLang="ja-JP" sz="2800"/>
          </a:p>
          <a:p>
            <a:r>
              <a:rPr lang="ja-JP" altLang="en-US" sz="2800"/>
              <a:t>全体の最適解が得られる</a:t>
            </a:r>
            <a:endParaRPr kumimoji="1" lang="ja-JP" altLang="en-US" sz="28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F7B3EDD-5798-404B-8F07-789CB868EE76}"/>
              </a:ext>
            </a:extLst>
          </p:cNvPr>
          <p:cNvSpPr/>
          <p:nvPr/>
        </p:nvSpPr>
        <p:spPr>
          <a:xfrm>
            <a:off x="4067944" y="249289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D06975-152E-114B-AC7D-31D8DC8DC258}"/>
              </a:ext>
            </a:extLst>
          </p:cNvPr>
          <p:cNvSpPr txBox="1"/>
          <p:nvPr/>
        </p:nvSpPr>
        <p:spPr>
          <a:xfrm>
            <a:off x="251520" y="321297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小さい部分問題から順番に解いていく</a:t>
            </a:r>
            <a:endParaRPr kumimoji="1" lang="ja-JP" altLang="en-US" sz="280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B6CF0D7-91FE-C64B-9388-50C3DE4AECC2}"/>
              </a:ext>
            </a:extLst>
          </p:cNvPr>
          <p:cNvGrpSpPr/>
          <p:nvPr/>
        </p:nvGrpSpPr>
        <p:grpSpPr>
          <a:xfrm>
            <a:off x="323528" y="3933056"/>
            <a:ext cx="4170985" cy="2613250"/>
            <a:chOff x="1374304" y="2789467"/>
            <a:chExt cx="6226120" cy="3900855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EB3D0BC-3EA7-B34C-A491-196CD705B74D}"/>
                </a:ext>
              </a:extLst>
            </p:cNvPr>
            <p:cNvSpPr/>
            <p:nvPr/>
          </p:nvSpPr>
          <p:spPr>
            <a:xfrm>
              <a:off x="1374304" y="4670009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33982CF-1F14-F64C-A1F9-16E45FFB12F4}"/>
                </a:ext>
              </a:extLst>
            </p:cNvPr>
            <p:cNvSpPr/>
            <p:nvPr/>
          </p:nvSpPr>
          <p:spPr>
            <a:xfrm>
              <a:off x="2759298" y="374244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C6FC6CD8-F342-B345-920A-15E6F8B48F59}"/>
                </a:ext>
              </a:extLst>
            </p:cNvPr>
            <p:cNvSpPr/>
            <p:nvPr/>
          </p:nvSpPr>
          <p:spPr>
            <a:xfrm>
              <a:off x="2759298" y="553404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06B6C658-0AAA-9E4E-A207-B0E282ABEA34}"/>
                </a:ext>
              </a:extLst>
            </p:cNvPr>
            <p:cNvSpPr/>
            <p:nvPr/>
          </p:nvSpPr>
          <p:spPr>
            <a:xfrm>
              <a:off x="4207824" y="2789467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7928ED0C-DEDA-304B-A036-D1FC52AD5809}"/>
                </a:ext>
              </a:extLst>
            </p:cNvPr>
            <p:cNvSpPr/>
            <p:nvPr/>
          </p:nvSpPr>
          <p:spPr>
            <a:xfrm>
              <a:off x="4207824" y="458106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9DC4C57-BCC2-BB4F-A249-5597A7E195B5}"/>
                </a:ext>
              </a:extLst>
            </p:cNvPr>
            <p:cNvSpPr/>
            <p:nvPr/>
          </p:nvSpPr>
          <p:spPr>
            <a:xfrm>
              <a:off x="4207824" y="627101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E242072A-0A18-A248-911F-AF54D0230EA7}"/>
                </a:ext>
              </a:extLst>
            </p:cNvPr>
            <p:cNvSpPr/>
            <p:nvPr/>
          </p:nvSpPr>
          <p:spPr>
            <a:xfrm>
              <a:off x="5580112" y="371703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F16F42D-F3B9-B64B-BC2C-8D267DAC4296}"/>
                </a:ext>
              </a:extLst>
            </p:cNvPr>
            <p:cNvSpPr/>
            <p:nvPr/>
          </p:nvSpPr>
          <p:spPr>
            <a:xfrm>
              <a:off x="5580112" y="5508630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29809668-0B06-BE47-AA1A-012C8BAD094B}"/>
                </a:ext>
              </a:extLst>
            </p:cNvPr>
            <p:cNvSpPr/>
            <p:nvPr/>
          </p:nvSpPr>
          <p:spPr>
            <a:xfrm>
              <a:off x="7130288" y="4644597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5D0C3CE-5222-A348-B2CF-CA2E31199DA3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1775590" y="3952100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024E3E6-EB42-A348-A4C5-ADFAEC2D3CFD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3160584" y="2999122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E844F405-CD9A-7642-87C1-169B581D9E3B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4677960" y="2999122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6BC424C-DFE8-104D-A406-6C15219B71E8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6050247" y="3926687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661BE06-D0BC-4A41-8467-D988C8681E8E}"/>
                </a:ext>
              </a:extLst>
            </p:cNvPr>
            <p:cNvCxnSpPr>
              <a:stCxn id="6" idx="5"/>
              <a:endCxn id="8" idx="2"/>
            </p:cNvCxnSpPr>
            <p:nvPr/>
          </p:nvCxnSpPr>
          <p:spPr>
            <a:xfrm>
              <a:off x="1775590" y="5027913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9D26127-B23B-7744-A66D-E6AFE690B7C3}"/>
                </a:ext>
              </a:extLst>
            </p:cNvPr>
            <p:cNvCxnSpPr>
              <a:stCxn id="8" idx="5"/>
              <a:endCxn id="11" idx="2"/>
            </p:cNvCxnSpPr>
            <p:nvPr/>
          </p:nvCxnSpPr>
          <p:spPr>
            <a:xfrm>
              <a:off x="3160584" y="5891946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6930B67-9066-7141-9E2D-FAE9D7158676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flipV="1">
              <a:off x="4677960" y="5866533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9DB65A2-08A2-0341-9996-60E0899FD174}"/>
                </a:ext>
              </a:extLst>
            </p:cNvPr>
            <p:cNvCxnSpPr>
              <a:stCxn id="13" idx="6"/>
              <a:endCxn id="14" idx="3"/>
            </p:cNvCxnSpPr>
            <p:nvPr/>
          </p:nvCxnSpPr>
          <p:spPr>
            <a:xfrm flipV="1">
              <a:off x="6050247" y="5002500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D1BBFDC-1711-7347-8DE0-DE5C78423755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3229434" y="3952100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ED7A331F-F5FF-FD48-8654-0C69F016A264}"/>
                </a:ext>
              </a:extLst>
            </p:cNvPr>
            <p:cNvCxnSpPr>
              <a:cxnSpLocks/>
              <a:stCxn id="8" idx="7"/>
              <a:endCxn id="10" idx="3"/>
            </p:cNvCxnSpPr>
            <p:nvPr/>
          </p:nvCxnSpPr>
          <p:spPr>
            <a:xfrm flipV="1">
              <a:off x="3160584" y="4938968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16E206E8-4225-4C42-A1FA-E804E3407E3D}"/>
                </a:ext>
              </a:extLst>
            </p:cNvPr>
            <p:cNvCxnSpPr>
              <a:stCxn id="10" idx="7"/>
              <a:endCxn id="12" idx="3"/>
            </p:cNvCxnSpPr>
            <p:nvPr/>
          </p:nvCxnSpPr>
          <p:spPr>
            <a:xfrm flipV="1">
              <a:off x="4609110" y="4074935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E217260-BEEB-4344-A419-5BED5A5A3460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>
              <a:off x="4609110" y="4938968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659E106-00DC-CD4A-BA99-E2C167803894}"/>
                </a:ext>
              </a:extLst>
            </p:cNvPr>
            <p:cNvSpPr txBox="1"/>
            <p:nvPr/>
          </p:nvSpPr>
          <p:spPr>
            <a:xfrm>
              <a:off x="2060448" y="395845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14D5621-AB0C-1F49-B04C-8A35ECF3508B}"/>
                </a:ext>
              </a:extLst>
            </p:cNvPr>
            <p:cNvSpPr txBox="1"/>
            <p:nvPr/>
          </p:nvSpPr>
          <p:spPr>
            <a:xfrm>
              <a:off x="2022329" y="534344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CE64086-C936-0E47-8E9F-C293960CD6B6}"/>
                </a:ext>
              </a:extLst>
            </p:cNvPr>
            <p:cNvSpPr txBox="1"/>
            <p:nvPr/>
          </p:nvSpPr>
          <p:spPr>
            <a:xfrm>
              <a:off x="3407323" y="30435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B5F8CEE-D478-9C40-BEEB-0AF8AF2F447A}"/>
                </a:ext>
              </a:extLst>
            </p:cNvPr>
            <p:cNvSpPr txBox="1"/>
            <p:nvPr/>
          </p:nvSpPr>
          <p:spPr>
            <a:xfrm>
              <a:off x="3674156" y="394574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2931304-AFFD-2D44-8894-83A90EBA01F8}"/>
                </a:ext>
              </a:extLst>
            </p:cNvPr>
            <p:cNvSpPr txBox="1"/>
            <p:nvPr/>
          </p:nvSpPr>
          <p:spPr>
            <a:xfrm>
              <a:off x="3470855" y="4911430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B3DEA50-DCB2-FD4F-90A2-D930B4E7716E}"/>
                </a:ext>
              </a:extLst>
            </p:cNvPr>
            <p:cNvSpPr txBox="1"/>
            <p:nvPr/>
          </p:nvSpPr>
          <p:spPr>
            <a:xfrm>
              <a:off x="3483561" y="614394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FBB7AB2D-2703-6540-BC31-8F9BDC1736AB}"/>
                </a:ext>
              </a:extLst>
            </p:cNvPr>
            <p:cNvSpPr txBox="1"/>
            <p:nvPr/>
          </p:nvSpPr>
          <p:spPr>
            <a:xfrm>
              <a:off x="5300572" y="3081713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BFCB11B-7C04-B643-A682-8DC83297570B}"/>
                </a:ext>
              </a:extLst>
            </p:cNvPr>
            <p:cNvSpPr txBox="1"/>
            <p:nvPr/>
          </p:nvSpPr>
          <p:spPr>
            <a:xfrm>
              <a:off x="5033738" y="4352350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42D5C40-29FF-7E4A-9FC1-E0EB64661D90}"/>
                </a:ext>
              </a:extLst>
            </p:cNvPr>
            <p:cNvSpPr txBox="1"/>
            <p:nvPr/>
          </p:nvSpPr>
          <p:spPr>
            <a:xfrm>
              <a:off x="4741491" y="517826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FC56B06-4082-2E4E-BC99-356CCD2845CB}"/>
                </a:ext>
              </a:extLst>
            </p:cNvPr>
            <p:cNvSpPr txBox="1"/>
            <p:nvPr/>
          </p:nvSpPr>
          <p:spPr>
            <a:xfrm>
              <a:off x="6634740" y="398386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82C8AFE2-EC64-F145-B0CB-7DC68F20DCF8}"/>
                </a:ext>
              </a:extLst>
            </p:cNvPr>
            <p:cNvSpPr txBox="1"/>
            <p:nvPr/>
          </p:nvSpPr>
          <p:spPr>
            <a:xfrm>
              <a:off x="5033738" y="613124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1DFA279-1CFD-7047-8A98-5A33DB88CC81}"/>
                </a:ext>
              </a:extLst>
            </p:cNvPr>
            <p:cNvSpPr txBox="1"/>
            <p:nvPr/>
          </p:nvSpPr>
          <p:spPr>
            <a:xfrm>
              <a:off x="6596621" y="539427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589849-32A3-3F43-A723-D453C986CB77}"/>
              </a:ext>
            </a:extLst>
          </p:cNvPr>
          <p:cNvSpPr txBox="1"/>
          <p:nvPr/>
        </p:nvSpPr>
        <p:spPr>
          <a:xfrm>
            <a:off x="5292080" y="4221088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B</a:t>
            </a:r>
            <a:r>
              <a:rPr kumimoji="1" lang="ja-JP" altLang="en-US" sz="2000"/>
              <a:t>への最短経路</a:t>
            </a:r>
            <a:endParaRPr kumimoji="1" lang="en-US" altLang="ja-JP" sz="2000"/>
          </a:p>
          <a:p>
            <a:r>
              <a:rPr lang="en-US" altLang="ja-JP" sz="2000"/>
              <a:t>A</a:t>
            </a:r>
            <a:r>
              <a:rPr lang="ja-JP" altLang="en-US" sz="2000"/>
              <a:t>から</a:t>
            </a:r>
            <a:r>
              <a:rPr lang="en-US" altLang="ja-JP" sz="2000"/>
              <a:t>C</a:t>
            </a:r>
            <a:r>
              <a:rPr lang="ja-JP" altLang="en-US" sz="2000"/>
              <a:t>への最短経路・・・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48000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D125CA-F2E9-B342-9322-DFB4B0D03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サイゼリヤ問題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578586-4488-6E47-94A1-ACE2BD5D2D5B}"/>
              </a:ext>
            </a:extLst>
          </p:cNvPr>
          <p:cNvSpPr txBox="1"/>
          <p:nvPr/>
        </p:nvSpPr>
        <p:spPr>
          <a:xfrm>
            <a:off x="467544" y="148478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r>
              <a:rPr kumimoji="1" lang="ja-JP" altLang="en-US" sz="3200"/>
              <a:t>円持ってサイゼリヤに行ったら</a:t>
            </a:r>
            <a:endParaRPr kumimoji="1" lang="en-US" altLang="ja-JP" sz="3200"/>
          </a:p>
          <a:p>
            <a:r>
              <a:rPr lang="ja-JP" altLang="en-US" sz="3200"/>
              <a:t>最大でどれだけカロリーを摂取できるか？</a:t>
            </a:r>
            <a:endParaRPr kumimoji="1"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F1F59B-30FC-9C4A-95DA-F3708F7D3E69}"/>
              </a:ext>
            </a:extLst>
          </p:cNvPr>
          <p:cNvSpPr txBox="1"/>
          <p:nvPr/>
        </p:nvSpPr>
        <p:spPr>
          <a:xfrm>
            <a:off x="971600" y="5517232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・同じメニューを二度選んではいけない</a:t>
            </a:r>
            <a:endParaRPr lang="en-US" altLang="ja-JP" sz="2800"/>
          </a:p>
          <a:p>
            <a:r>
              <a:rPr kumimoji="1" lang="ja-JP" altLang="en-US" sz="2800"/>
              <a:t>・ドリンクバー</a:t>
            </a:r>
            <a:r>
              <a:rPr lang="ja-JP" altLang="en-US" sz="2800"/>
              <a:t>やガムシロップ等</a:t>
            </a:r>
            <a:r>
              <a:rPr kumimoji="1" lang="ja-JP" altLang="en-US" sz="2800"/>
              <a:t>も禁止</a:t>
            </a:r>
            <a:endParaRPr kumimoji="1" lang="en-US" altLang="ja-JP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8915F0-A737-6447-9AE9-B819407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068960"/>
            <a:ext cx="1472466" cy="177405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5EA62-6870-9745-B0AB-1306E053BD33}"/>
              </a:ext>
            </a:extLst>
          </p:cNvPr>
          <p:cNvSpPr txBox="1"/>
          <p:nvPr/>
        </p:nvSpPr>
        <p:spPr>
          <a:xfrm>
            <a:off x="467544" y="48691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条件</a:t>
            </a:r>
          </a:p>
        </p:txBody>
      </p:sp>
    </p:spTree>
    <p:extLst>
      <p:ext uri="{BB962C8B-B14F-4D97-AF65-F5344CB8AC3E}">
        <p14:creationId xmlns:p14="http://schemas.microsoft.com/office/powerpoint/2010/main" val="257325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A46865-0270-904A-8B13-02966D1CF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2D633-ECB7-9045-AB00-4CF697754C38}"/>
              </a:ext>
            </a:extLst>
          </p:cNvPr>
          <p:cNvSpPr txBox="1"/>
          <p:nvPr/>
        </p:nvSpPr>
        <p:spPr>
          <a:xfrm>
            <a:off x="179512" y="1484784"/>
            <a:ext cx="88024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一定の</a:t>
            </a:r>
            <a:r>
              <a:rPr kumimoji="1" lang="ja-JP" altLang="en-US" sz="3200">
                <a:solidFill>
                  <a:srgbClr val="FF0000"/>
                </a:solidFill>
              </a:rPr>
              <a:t>制約条件下</a:t>
            </a:r>
            <a:r>
              <a:rPr kumimoji="1" lang="ja-JP" altLang="en-US" sz="3200"/>
              <a:t>で</a:t>
            </a:r>
            <a:endParaRPr kumimoji="1" lang="en-US" altLang="ja-JP" sz="3200"/>
          </a:p>
          <a:p>
            <a:endParaRPr lang="en-US" altLang="ja-JP" sz="3200"/>
          </a:p>
          <a:p>
            <a:r>
              <a:rPr lang="ja-JP" altLang="en-US" sz="3200"/>
              <a:t>コストを</a:t>
            </a:r>
            <a:r>
              <a:rPr lang="ja-JP" altLang="en-US" sz="3200">
                <a:solidFill>
                  <a:srgbClr val="FF0000"/>
                </a:solidFill>
              </a:rPr>
              <a:t>最小化</a:t>
            </a:r>
            <a:r>
              <a:rPr lang="ja-JP" altLang="en-US" sz="3200"/>
              <a:t>する</a:t>
            </a:r>
            <a:r>
              <a:rPr lang="en-US" altLang="ja-JP" sz="3200"/>
              <a:t> or </a:t>
            </a:r>
            <a:r>
              <a:rPr lang="ja-JP" altLang="en-US" sz="3200"/>
              <a:t>価値を</a:t>
            </a:r>
            <a:r>
              <a:rPr lang="ja-JP" altLang="en-US" sz="3200">
                <a:solidFill>
                  <a:srgbClr val="FF0000"/>
                </a:solidFill>
              </a:rPr>
              <a:t>最大化</a:t>
            </a:r>
            <a:r>
              <a:rPr lang="ja-JP" altLang="en-US" sz="3200"/>
              <a:t>する</a:t>
            </a:r>
            <a:endParaRPr lang="en-US" altLang="ja-JP" sz="3200"/>
          </a:p>
          <a:p>
            <a:endParaRPr lang="en-US" altLang="ja-JP" sz="3200"/>
          </a:p>
          <a:p>
            <a:r>
              <a:rPr lang="ja-JP" altLang="en-US" sz="3200"/>
              <a:t>ように、何かの組み合わせや順番を決める問題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30241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三角形 24">
            <a:extLst>
              <a:ext uri="{FF2B5EF4-FFF2-40B4-BE49-F238E27FC236}">
                <a16:creationId xmlns:a16="http://schemas.microsoft.com/office/drawing/2014/main" id="{B77EABA9-9EE0-5E49-A3A2-A127CDD80E3A}"/>
              </a:ext>
            </a:extLst>
          </p:cNvPr>
          <p:cNvSpPr/>
          <p:nvPr/>
        </p:nvSpPr>
        <p:spPr>
          <a:xfrm>
            <a:off x="4067944" y="2060848"/>
            <a:ext cx="3888432" cy="335209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245280-1B31-894C-8018-C07FB33E2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C95F2B-4D9D-2547-882F-2D817611BB91}"/>
              </a:ext>
            </a:extLst>
          </p:cNvPr>
          <p:cNvSpPr txBox="1"/>
          <p:nvPr/>
        </p:nvSpPr>
        <p:spPr>
          <a:xfrm>
            <a:off x="467544" y="148478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・スーパーで買い物をする</a:t>
            </a:r>
            <a:endParaRPr lang="en-US" altLang="ja-JP" sz="2400"/>
          </a:p>
          <a:p>
            <a:r>
              <a:rPr lang="ja-JP" altLang="en-US" sz="2400"/>
              <a:t>・図書館に本を返却する</a:t>
            </a:r>
            <a:endParaRPr lang="en-US" altLang="ja-JP" sz="2400"/>
          </a:p>
          <a:p>
            <a:r>
              <a:rPr lang="ja-JP" altLang="en-US" sz="2400"/>
              <a:t>・郵便局で手紙を出す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CAE331-A856-E64B-95D8-7EF725914A09}"/>
              </a:ext>
            </a:extLst>
          </p:cNvPr>
          <p:cNvSpPr txBox="1"/>
          <p:nvPr/>
        </p:nvSpPr>
        <p:spPr>
          <a:xfrm>
            <a:off x="251520" y="98072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あなたは以下の三つのタスクをこなす必要がある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04CB418-BA6B-FF4F-B78C-95B7C9BA2351}"/>
              </a:ext>
            </a:extLst>
          </p:cNvPr>
          <p:cNvGrpSpPr/>
          <p:nvPr/>
        </p:nvGrpSpPr>
        <p:grpSpPr>
          <a:xfrm>
            <a:off x="3491880" y="1772816"/>
            <a:ext cx="5045454" cy="3951312"/>
            <a:chOff x="650736" y="404664"/>
            <a:chExt cx="6792456" cy="531946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7A1FEB4-D6BF-0142-B45E-90C1EC4B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736" y="4456544"/>
              <a:ext cx="1143000" cy="11430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2C204FB-FB4E-E34C-88B0-C9A3458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581128"/>
              <a:ext cx="1143000" cy="1143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248EB96-2866-D445-92FE-B4DD3273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840" y="404664"/>
              <a:ext cx="1530200" cy="11493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25F99212-CE59-F449-B3B0-278BEC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024" y="3022070"/>
              <a:ext cx="1106179" cy="1028747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5028E37-9753-AA48-8E59-419A64D9D5F5}"/>
              </a:ext>
            </a:extLst>
          </p:cNvPr>
          <p:cNvGrpSpPr/>
          <p:nvPr/>
        </p:nvGrpSpPr>
        <p:grpSpPr>
          <a:xfrm>
            <a:off x="6372200" y="3284984"/>
            <a:ext cx="1132364" cy="1051942"/>
            <a:chOff x="4689956" y="2276872"/>
            <a:chExt cx="1597443" cy="14839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08D7EEA-26EE-2B42-931B-92744666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956" y="2445524"/>
              <a:ext cx="720080" cy="1006323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D4861DE2-6C89-124D-905F-BB23B2D2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8104" y="3212976"/>
              <a:ext cx="619080" cy="547886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77B1CD97-042E-A949-9061-3ED006DC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2276872"/>
              <a:ext cx="779295" cy="837952"/>
            </a:xfrm>
            <a:prstGeom prst="rect">
              <a:avLst/>
            </a:prstGeom>
          </p:spPr>
        </p:pic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D11ACD-E953-F847-B394-94D3EEEF6F15}"/>
              </a:ext>
            </a:extLst>
          </p:cNvPr>
          <p:cNvSpPr txBox="1"/>
          <p:nvPr/>
        </p:nvSpPr>
        <p:spPr>
          <a:xfrm>
            <a:off x="5652120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9CE431-2E81-2944-9FAC-A21D5EF71909}"/>
              </a:ext>
            </a:extLst>
          </p:cNvPr>
          <p:cNvSpPr txBox="1"/>
          <p:nvPr/>
        </p:nvSpPr>
        <p:spPr>
          <a:xfrm>
            <a:off x="3419872" y="4509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図書館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22473-5911-364D-94AF-1F953FF1C5C7}"/>
              </a:ext>
            </a:extLst>
          </p:cNvPr>
          <p:cNvSpPr txBox="1"/>
          <p:nvPr/>
        </p:nvSpPr>
        <p:spPr>
          <a:xfrm>
            <a:off x="7596336" y="458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郵便局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BB391EA-5D4A-6847-A2B4-FA003D171A59}"/>
              </a:ext>
            </a:extLst>
          </p:cNvPr>
          <p:cNvSpPr txBox="1"/>
          <p:nvPr/>
        </p:nvSpPr>
        <p:spPr>
          <a:xfrm>
            <a:off x="5292080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スーパー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EAA39D4-7F42-4941-9BB6-C3FE146C00B2}"/>
              </a:ext>
            </a:extLst>
          </p:cNvPr>
          <p:cNvSpPr txBox="1"/>
          <p:nvPr/>
        </p:nvSpPr>
        <p:spPr>
          <a:xfrm>
            <a:off x="683568" y="5949280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スーパー、図書館、郵便局は自宅から等距離にある</a:t>
            </a:r>
            <a:endParaRPr kumimoji="1" lang="en-US" altLang="ja-JP" sz="2000"/>
          </a:p>
          <a:p>
            <a:r>
              <a:rPr lang="ja-JP" altLang="en-US" sz="2000"/>
              <a:t>どのような順序でこなすべきか？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98369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C0853F-F9DB-5A44-A5F6-BD4FE9F0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FCF32-F70E-C744-8569-4F689D3DF8C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B003C2-96EB-0542-9CCB-91598B1C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21" y="3861048"/>
            <a:ext cx="735404" cy="7354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72722E-4388-EE44-9C08-5D5292AD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05" y="3861048"/>
            <a:ext cx="735404" cy="7354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BD1180-5C13-BC48-A76C-869816C8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993" y="3858586"/>
            <a:ext cx="984528" cy="7394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DEF4B8-0581-FF41-9F29-40137BE46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" y="3861048"/>
            <a:ext cx="789856" cy="7345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1B56EA-AC89-E94F-BCEE-B08EB906C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13" y="3861048"/>
            <a:ext cx="789856" cy="7345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F4E4E41-585E-D64F-AA23-FE2FE4F6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337" y="3356992"/>
            <a:ext cx="628041" cy="5558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73673B-559F-3E45-A319-08AE639C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610" y="2572220"/>
            <a:ext cx="648072" cy="69685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B83DBCE-0155-C747-A48E-E9CDF5BC3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593" y="3356992"/>
            <a:ext cx="594925" cy="57112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B04166A-4E7F-1543-AAAA-38FD3E7E5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93" y="2780928"/>
            <a:ext cx="628041" cy="5558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03E767-8798-034C-99EE-8EEAED593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866" y="199615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2B629EF-9AFE-434B-8F68-C0B01BDD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825" y="335699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E5DB3AF-76F3-B142-8C35-72E624A36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825" y="278092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155EC1A-60A2-D943-B80A-5EBA21557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033" y="328498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9C5BA6-BC85-6940-BF4C-4F1D64A81EC1}"/>
              </a:ext>
            </a:extLst>
          </p:cNvPr>
          <p:cNvSpPr txBox="1"/>
          <p:nvPr/>
        </p:nvSpPr>
        <p:spPr>
          <a:xfrm>
            <a:off x="195209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9193628-08B2-D54D-85ED-E630196E8BC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985065" y="422833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C47474D-7843-6D48-B6C4-82D1D5560B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92521" y="422833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BF90181-067C-3740-A576-4DEA92803E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395109" y="422875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A0B3522-97BA-5042-8836-B5090C83145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339325" y="422833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E4E28A-3F42-0749-B8DF-D69B4EB04F2C}"/>
              </a:ext>
            </a:extLst>
          </p:cNvPr>
          <p:cNvSpPr txBox="1"/>
          <p:nvPr/>
        </p:nvSpPr>
        <p:spPr>
          <a:xfrm>
            <a:off x="2139425" y="35730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B75E27-EB6A-FC4B-821B-FC59D58E5DCF}"/>
              </a:ext>
            </a:extLst>
          </p:cNvPr>
          <p:cNvSpPr txBox="1"/>
          <p:nvPr/>
        </p:nvSpPr>
        <p:spPr>
          <a:xfrm>
            <a:off x="4515689" y="35730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7BD566-E8E2-DC42-BFC2-59264A7046CA}"/>
              </a:ext>
            </a:extLst>
          </p:cNvPr>
          <p:cNvSpPr txBox="1"/>
          <p:nvPr/>
        </p:nvSpPr>
        <p:spPr>
          <a:xfrm>
            <a:off x="6531913" y="35730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3D7B1E-7D65-1448-8C24-7BCF4E5B6BA9}"/>
              </a:ext>
            </a:extLst>
          </p:cNvPr>
          <p:cNvSpPr txBox="1"/>
          <p:nvPr/>
        </p:nvSpPr>
        <p:spPr>
          <a:xfrm>
            <a:off x="467544" y="5301208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重い本を持ったまま</a:t>
            </a:r>
            <a:r>
              <a:rPr lang="en-US" altLang="ja-JP" sz="2400"/>
              <a:t>3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買い物袋を抱えたまま</a:t>
            </a:r>
            <a:r>
              <a:rPr kumimoji="1" lang="en-US" altLang="ja-JP" sz="2400"/>
              <a:t>3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05EB463D-5D3E-0B4F-A022-7DF13D13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869160"/>
            <a:ext cx="234768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25FADD-825F-FA47-8BA3-BEE7BC178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9946741-D21A-A941-8ED1-C533FC4AFB29}"/>
              </a:ext>
            </a:extLst>
          </p:cNvPr>
          <p:cNvGrpSpPr/>
          <p:nvPr/>
        </p:nvGrpSpPr>
        <p:grpSpPr>
          <a:xfrm>
            <a:off x="179512" y="2516806"/>
            <a:ext cx="8926760" cy="2064322"/>
            <a:chOff x="200617" y="2932260"/>
            <a:chExt cx="8926760" cy="206432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7E1726F-1F7F-0249-8689-5960A563A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401" y="4259135"/>
              <a:ext cx="735404" cy="735404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99BFC98-D85F-EB41-8C07-6F07D028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733" y="4259135"/>
              <a:ext cx="735404" cy="73540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F7AB629-7159-5547-8AFD-A3E13B94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065" y="4257092"/>
              <a:ext cx="984528" cy="73949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52EDD9B-61BE-9E4A-A846-8BE9D78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17" y="4259554"/>
              <a:ext cx="789856" cy="73456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0FC8A5A-B481-0A46-BCB0-5B147A38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7521" y="4259554"/>
              <a:ext cx="789856" cy="7345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38D32DE-9ADA-2C48-A7EE-CA1BBB4E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729" y="3717032"/>
              <a:ext cx="628041" cy="55581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DE1CAF4-F68A-9841-A9E1-84BF28CA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8002" y="2932260"/>
              <a:ext cx="648072" cy="6968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ED1690-73C9-5742-9377-CC0969DA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961" y="3501008"/>
              <a:ext cx="648072" cy="69685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C8ED97F-E75B-BB4F-9087-1FD2ED96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417" y="3645024"/>
              <a:ext cx="594925" cy="571128"/>
            </a:xfrm>
            <a:prstGeom prst="rect">
              <a:avLst/>
            </a:prstGeom>
          </p:spPr>
        </p:pic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09B7E24-D4BE-ED4C-9FA1-BFB140AE3F7A}"/>
                </a:ext>
              </a:extLst>
            </p:cNvPr>
            <p:cNvCxnSpPr>
              <a:cxnSpLocks/>
              <a:stCxn id="6" idx="3"/>
              <a:endCxn id="3" idx="1"/>
            </p:cNvCxnSpPr>
            <p:nvPr/>
          </p:nvCxnSpPr>
          <p:spPr>
            <a:xfrm>
              <a:off x="99047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987DF16-ED84-D146-8F14-6A4B5B54FD18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2948805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CAF8AFF5-C120-0346-BA1B-78E5A785069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907137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2A54FD0-4F36-6644-878C-527C36812BD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711459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6F1730-2862-974B-A196-850D0B6256E7}"/>
                </a:ext>
              </a:extLst>
            </p:cNvPr>
            <p:cNvSpPr txBox="1"/>
            <p:nvPr/>
          </p:nvSpPr>
          <p:spPr>
            <a:xfrm>
              <a:off x="200617" y="33569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持ち物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8150466-C5F8-0940-8F5D-BBBCD7FC79C0}"/>
                </a:ext>
              </a:extLst>
            </p:cNvPr>
            <p:cNvSpPr txBox="1"/>
            <p:nvPr/>
          </p:nvSpPr>
          <p:spPr>
            <a:xfrm>
              <a:off x="6033265" y="400506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買い物</a:t>
              </a:r>
              <a:r>
                <a:rPr lang="ja-JP" altLang="en-US" sz="1400"/>
                <a:t>をする</a:t>
              </a:r>
              <a:endParaRPr kumimoji="1" lang="ja-JP" altLang="en-US" sz="1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B1DBE00-8229-7544-A575-3DF49A6986BF}"/>
                </a:ext>
              </a:extLst>
            </p:cNvPr>
            <p:cNvSpPr txBox="1"/>
            <p:nvPr/>
          </p:nvSpPr>
          <p:spPr>
            <a:xfrm>
              <a:off x="2144833" y="4005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本を返す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F3127FC-2EDA-3F4E-917B-D8B71A681A4F}"/>
                </a:ext>
              </a:extLst>
            </p:cNvPr>
            <p:cNvSpPr txBox="1"/>
            <p:nvPr/>
          </p:nvSpPr>
          <p:spPr>
            <a:xfrm>
              <a:off x="4017041" y="39330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手紙を出す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08C040-FB30-1F48-A31A-255A9EA28E2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F2B8F72-A5A5-1642-9EF0-395CC9999633}"/>
              </a:ext>
            </a:extLst>
          </p:cNvPr>
          <p:cNvSpPr txBox="1"/>
          <p:nvPr/>
        </p:nvSpPr>
        <p:spPr>
          <a:xfrm>
            <a:off x="467544" y="5301208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重い本を持つのは</a:t>
            </a:r>
            <a:r>
              <a:rPr lang="en-US" altLang="ja-JP" sz="2400"/>
              <a:t>1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買い物袋持つのも</a:t>
            </a:r>
            <a:r>
              <a:rPr kumimoji="1" lang="en-US" altLang="ja-JP" sz="2400"/>
              <a:t>1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8CC691E-74BA-3C4B-9A76-1850B1908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797152"/>
            <a:ext cx="231454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EB18E-354E-9846-ABBB-330BA33FD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2F33F5-7661-6D44-ADB9-49317853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EA629F-078A-DC47-AD88-D79EA062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92896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E905B6-EBB9-F945-B071-A8B92037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509120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EF2FC6-B479-E347-A6EE-57931B52806D}"/>
              </a:ext>
            </a:extLst>
          </p:cNvPr>
          <p:cNvSpPr txBox="1"/>
          <p:nvPr/>
        </p:nvSpPr>
        <p:spPr>
          <a:xfrm>
            <a:off x="6084168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CEDFB-FECE-9041-9147-0EDC23E6B323}"/>
              </a:ext>
            </a:extLst>
          </p:cNvPr>
          <p:cNvSpPr txBox="1"/>
          <p:nvPr/>
        </p:nvSpPr>
        <p:spPr>
          <a:xfrm>
            <a:off x="7236296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201705-0F5D-0D43-B128-70629A8080FE}"/>
              </a:ext>
            </a:extLst>
          </p:cNvPr>
          <p:cNvSpPr txBox="1"/>
          <p:nvPr/>
        </p:nvSpPr>
        <p:spPr>
          <a:xfrm>
            <a:off x="6339045" y="47927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4B2095-6604-9347-877B-1E9AA2CEC232}"/>
              </a:ext>
            </a:extLst>
          </p:cNvPr>
          <p:cNvSpPr txBox="1"/>
          <p:nvPr/>
        </p:nvSpPr>
        <p:spPr>
          <a:xfrm>
            <a:off x="6339045" y="26473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5CD782-959A-3046-AD53-B181590D9EF5}"/>
              </a:ext>
            </a:extLst>
          </p:cNvPr>
          <p:cNvSpPr txBox="1"/>
          <p:nvPr/>
        </p:nvSpPr>
        <p:spPr>
          <a:xfrm>
            <a:off x="6355553" y="3719667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70FC8-8F91-D745-B60C-96DF228B70A5}"/>
              </a:ext>
            </a:extLst>
          </p:cNvPr>
          <p:cNvSpPr txBox="1"/>
          <p:nvPr/>
        </p:nvSpPr>
        <p:spPr>
          <a:xfrm>
            <a:off x="7386978" y="479279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A25D25-84A8-3F47-B3E4-C7E8DE6E48CA}"/>
              </a:ext>
            </a:extLst>
          </p:cNvPr>
          <p:cNvSpPr txBox="1"/>
          <p:nvPr/>
        </p:nvSpPr>
        <p:spPr>
          <a:xfrm>
            <a:off x="7386978" y="26473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911DE8-5BCD-0440-A60B-A26F7915739A}"/>
              </a:ext>
            </a:extLst>
          </p:cNvPr>
          <p:cNvSpPr txBox="1"/>
          <p:nvPr/>
        </p:nvSpPr>
        <p:spPr>
          <a:xfrm>
            <a:off x="7363665" y="371966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2A8F4B5-C57F-DE4F-BC66-557DFE4E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492896"/>
            <a:ext cx="1729740" cy="17297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1A33C3-80F2-4348-ABD3-A238A2809BF7}"/>
              </a:ext>
            </a:extLst>
          </p:cNvPr>
          <p:cNvSpPr txBox="1"/>
          <p:nvPr/>
        </p:nvSpPr>
        <p:spPr>
          <a:xfrm>
            <a:off x="539552" y="198884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F3E472-6BF7-D241-8A45-A24F49967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40768"/>
            <a:ext cx="1232297" cy="105156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223447-5D78-C142-B562-CEAC921F3D5F}"/>
              </a:ext>
            </a:extLst>
          </p:cNvPr>
          <p:cNvSpPr txBox="1"/>
          <p:nvPr/>
        </p:nvSpPr>
        <p:spPr>
          <a:xfrm>
            <a:off x="6339045" y="15741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E41BC7-DAD5-774C-AD98-6F27ACB38472}"/>
              </a:ext>
            </a:extLst>
          </p:cNvPr>
          <p:cNvSpPr txBox="1"/>
          <p:nvPr/>
        </p:nvSpPr>
        <p:spPr>
          <a:xfrm>
            <a:off x="7386978" y="15741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AE8B9B6-C2AA-5744-AB16-61005EB4A7E3}"/>
              </a:ext>
            </a:extLst>
          </p:cNvPr>
          <p:cNvSpPr txBox="1"/>
          <p:nvPr/>
        </p:nvSpPr>
        <p:spPr>
          <a:xfrm>
            <a:off x="1043608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持ち運べる範囲</a:t>
            </a:r>
            <a:r>
              <a:rPr kumimoji="1" lang="ja-JP" altLang="en-US" sz="2400"/>
              <a:t>で</a:t>
            </a:r>
            <a:r>
              <a:rPr kumimoji="1" lang="ja-JP" altLang="en-US" sz="2400">
                <a:solidFill>
                  <a:srgbClr val="FF0000"/>
                </a:solidFill>
              </a:rPr>
              <a:t>価値を最大化</a:t>
            </a:r>
            <a:r>
              <a:rPr kumimoji="1" lang="ja-JP" altLang="en-US" sz="2400"/>
              <a:t>したい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256FD7-0EA4-FB43-851E-3CB5F0312E62}"/>
              </a:ext>
            </a:extLst>
          </p:cNvPr>
          <p:cNvSpPr txBox="1"/>
          <p:nvPr/>
        </p:nvSpPr>
        <p:spPr>
          <a:xfrm>
            <a:off x="161967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制約条件</a:t>
            </a:r>
          </a:p>
        </p:txBody>
      </p:sp>
    </p:spTree>
    <p:extLst>
      <p:ext uri="{BB962C8B-B14F-4D97-AF65-F5344CB8AC3E}">
        <p14:creationId xmlns:p14="http://schemas.microsoft.com/office/powerpoint/2010/main" val="342610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B06169-801D-014D-87B6-CA6B5ACBD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貪欲法</a:t>
            </a:r>
            <a:r>
              <a:rPr kumimoji="1" lang="en-US" altLang="ja-JP"/>
              <a:t> (Greedy Method)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816BD-E5AC-7D42-B5AD-351C0DF6C12E}"/>
              </a:ext>
            </a:extLst>
          </p:cNvPr>
          <p:cNvSpPr txBox="1"/>
          <p:nvPr/>
        </p:nvSpPr>
        <p:spPr>
          <a:xfrm>
            <a:off x="179512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貪欲法は組み合わせ最適化問題の</a:t>
            </a:r>
            <a:r>
              <a:rPr kumimoji="1" lang="ja-JP" altLang="en-US" sz="2800">
                <a:solidFill>
                  <a:srgbClr val="FF0000"/>
                </a:solidFill>
              </a:rPr>
              <a:t>近似解</a:t>
            </a:r>
            <a:r>
              <a:rPr kumimoji="1" lang="ja-JP" altLang="en-US" sz="2800"/>
              <a:t>を与える</a:t>
            </a:r>
            <a:r>
              <a:rPr lang="ja-JP" altLang="en-US" sz="2800"/>
              <a:t>手法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140552-B450-C34B-863F-D9B2476B1922}"/>
              </a:ext>
            </a:extLst>
          </p:cNvPr>
          <p:cNvSpPr txBox="1"/>
          <p:nvPr/>
        </p:nvSpPr>
        <p:spPr>
          <a:xfrm>
            <a:off x="107504" y="2204864"/>
            <a:ext cx="880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・選べる選択肢に、なんらかの方法で順番付けをする</a:t>
            </a:r>
            <a:endParaRPr kumimoji="1" lang="en-US" altLang="ja-JP" sz="2800"/>
          </a:p>
          <a:p>
            <a:r>
              <a:rPr lang="ja-JP" altLang="en-US" sz="2800"/>
              <a:t>・制約条件を満たす限り、上から順に選ぶ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23756C-2C08-FA4E-A9F6-270AD68445FB}"/>
              </a:ext>
            </a:extLst>
          </p:cNvPr>
          <p:cNvSpPr txBox="1"/>
          <p:nvPr/>
        </p:nvSpPr>
        <p:spPr>
          <a:xfrm>
            <a:off x="107504" y="37890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DCC9F9-346A-8C4B-B494-6EBA5EEB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861048"/>
            <a:ext cx="1944216" cy="452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C16BE-BD1D-7543-9B32-993FFFA24BBB}"/>
              </a:ext>
            </a:extLst>
          </p:cNvPr>
          <p:cNvSpPr txBox="1"/>
          <p:nvPr/>
        </p:nvSpPr>
        <p:spPr>
          <a:xfrm>
            <a:off x="323528" y="530120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</a:t>
            </a:r>
            <a:r>
              <a:rPr kumimoji="1" lang="ja-JP" altLang="en-US" sz="2800"/>
              <a:t>多くの場合、貪欲法は</a:t>
            </a:r>
            <a:r>
              <a:rPr lang="ja-JP" altLang="en-US" sz="2800"/>
              <a:t>わりと良い解を与える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72828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8F3F12-F630-0D43-97A3-BEE7FBA63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  <a:r>
              <a:rPr kumimoji="1" lang="en-US" altLang="ja-JP"/>
              <a:t>(</a:t>
            </a:r>
            <a:r>
              <a:rPr kumimoji="1" lang="ja-JP" altLang="en-US"/>
              <a:t>貪欲法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74DC12-54D2-8347-8279-C04509E8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7" y="4365104"/>
            <a:ext cx="606055" cy="606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F03B02-E96A-C74F-8D6C-FCA2FA61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7" y="3413884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B19DC-FC3B-2F42-A0E6-2A42E632EBDE}"/>
              </a:ext>
            </a:extLst>
          </p:cNvPr>
          <p:cNvSpPr txBox="1"/>
          <p:nvPr/>
        </p:nvSpPr>
        <p:spPr>
          <a:xfrm>
            <a:off x="165431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4A722B-92A8-E94B-A874-A10325302B7B}"/>
              </a:ext>
            </a:extLst>
          </p:cNvPr>
          <p:cNvSpPr txBox="1"/>
          <p:nvPr/>
        </p:nvSpPr>
        <p:spPr>
          <a:xfrm>
            <a:off x="260553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67F7CF-41BC-8946-A89B-C0D9890044F3}"/>
              </a:ext>
            </a:extLst>
          </p:cNvPr>
          <p:cNvSpPr txBox="1"/>
          <p:nvPr/>
        </p:nvSpPr>
        <p:spPr>
          <a:xfrm>
            <a:off x="1864750" y="35414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179917-448F-F34D-B746-8A97ACF75549}"/>
              </a:ext>
            </a:extLst>
          </p:cNvPr>
          <p:cNvSpPr txBox="1"/>
          <p:nvPr/>
        </p:nvSpPr>
        <p:spPr>
          <a:xfrm>
            <a:off x="1878380" y="4426731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FE36-9AA8-A940-A5AF-7E3B88078E60}"/>
              </a:ext>
            </a:extLst>
          </p:cNvPr>
          <p:cNvSpPr txBox="1"/>
          <p:nvPr/>
        </p:nvSpPr>
        <p:spPr>
          <a:xfrm>
            <a:off x="2729944" y="35414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E0F0D9-C0E5-B24B-974C-04B4C63B07F9}"/>
              </a:ext>
            </a:extLst>
          </p:cNvPr>
          <p:cNvSpPr txBox="1"/>
          <p:nvPr/>
        </p:nvSpPr>
        <p:spPr>
          <a:xfrm>
            <a:off x="2710698" y="4426731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4DE58F-28DC-7E4F-B4E2-307DC157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2" y="2462663"/>
            <a:ext cx="1017410" cy="86818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08A68-84EF-874A-8612-906EA5DE100D}"/>
              </a:ext>
            </a:extLst>
          </p:cNvPr>
          <p:cNvSpPr txBox="1"/>
          <p:nvPr/>
        </p:nvSpPr>
        <p:spPr>
          <a:xfrm>
            <a:off x="1864750" y="2655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43F8C-6223-F644-87EB-E007FE0E3343}"/>
              </a:ext>
            </a:extLst>
          </p:cNvPr>
          <p:cNvSpPr txBox="1"/>
          <p:nvPr/>
        </p:nvSpPr>
        <p:spPr>
          <a:xfrm>
            <a:off x="2729944" y="265535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EA6298-3552-424E-9DED-306516322B05}"/>
              </a:ext>
            </a:extLst>
          </p:cNvPr>
          <p:cNvSpPr txBox="1"/>
          <p:nvPr/>
        </p:nvSpPr>
        <p:spPr>
          <a:xfrm>
            <a:off x="3785562" y="115473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E2A899-D298-2E4E-9597-95C3DF74B0B0}"/>
              </a:ext>
            </a:extLst>
          </p:cNvPr>
          <p:cNvSpPr txBox="1"/>
          <p:nvPr/>
        </p:nvSpPr>
        <p:spPr>
          <a:xfrm>
            <a:off x="4629990" y="264101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2A609F-32C1-4B4D-A80C-F2B65475440B}"/>
              </a:ext>
            </a:extLst>
          </p:cNvPr>
          <p:cNvSpPr txBox="1"/>
          <p:nvPr/>
        </p:nvSpPr>
        <p:spPr>
          <a:xfrm>
            <a:off x="4716016" y="35327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6C27FC-BAA4-854C-B1D3-F7F3B979F91F}"/>
              </a:ext>
            </a:extLst>
          </p:cNvPr>
          <p:cNvSpPr txBox="1"/>
          <p:nvPr/>
        </p:nvSpPr>
        <p:spPr>
          <a:xfrm>
            <a:off x="4716016" y="436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6C2450A-82D9-0B40-A5A6-649058D9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2" y="1570894"/>
            <a:ext cx="951220" cy="95122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CD3144-CE44-B741-872F-368D089CFE8D}"/>
              </a:ext>
            </a:extLst>
          </p:cNvPr>
          <p:cNvSpPr txBox="1"/>
          <p:nvPr/>
        </p:nvSpPr>
        <p:spPr>
          <a:xfrm>
            <a:off x="1864750" y="180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B304E4-208E-A344-A2AE-8572A4E5A4DE}"/>
              </a:ext>
            </a:extLst>
          </p:cNvPr>
          <p:cNvSpPr txBox="1"/>
          <p:nvPr/>
        </p:nvSpPr>
        <p:spPr>
          <a:xfrm>
            <a:off x="2729944" y="1805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6BD06B5-90A7-6B42-AB30-9F22721E1C1C}"/>
              </a:ext>
            </a:extLst>
          </p:cNvPr>
          <p:cNvSpPr txBox="1"/>
          <p:nvPr/>
        </p:nvSpPr>
        <p:spPr>
          <a:xfrm>
            <a:off x="4629990" y="17492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97BC014E-339A-294C-A0D4-B9AA6F641A23}"/>
              </a:ext>
            </a:extLst>
          </p:cNvPr>
          <p:cNvSpPr/>
          <p:nvPr/>
        </p:nvSpPr>
        <p:spPr>
          <a:xfrm>
            <a:off x="257170" y="1570894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46B0930-A5F7-654E-A4C8-3E66EE8B6052}"/>
              </a:ext>
            </a:extLst>
          </p:cNvPr>
          <p:cNvCxnSpPr/>
          <p:nvPr/>
        </p:nvCxnSpPr>
        <p:spPr>
          <a:xfrm>
            <a:off x="6012160" y="1556792"/>
            <a:ext cx="0" cy="3096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EB4395D-4B74-5540-8B90-07945062A0F3}"/>
              </a:ext>
            </a:extLst>
          </p:cNvPr>
          <p:cNvSpPr txBox="1"/>
          <p:nvPr/>
        </p:nvSpPr>
        <p:spPr>
          <a:xfrm>
            <a:off x="6372200" y="177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上から順番に選ぶ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2E9510-C388-BB44-A714-14B02FBFD127}"/>
              </a:ext>
            </a:extLst>
          </p:cNvPr>
          <p:cNvSpPr txBox="1"/>
          <p:nvPr/>
        </p:nvSpPr>
        <p:spPr>
          <a:xfrm>
            <a:off x="6084168" y="35010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ここで重さ</a:t>
            </a:r>
            <a:r>
              <a:rPr kumimoji="1" lang="en-US" altLang="ja-JP"/>
              <a:t>10</a:t>
            </a:r>
            <a:r>
              <a:rPr kumimoji="1" lang="ja-JP" altLang="en-US"/>
              <a:t>を超えるため</a:t>
            </a:r>
            <a:endParaRPr kumimoji="1" lang="en-US" altLang="ja-JP"/>
          </a:p>
          <a:p>
            <a:r>
              <a:rPr lang="ja-JP" altLang="en-US"/>
              <a:t>ストップ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449AD7-C7C4-0E4B-A592-33DD90FB0C04}"/>
              </a:ext>
            </a:extLst>
          </p:cNvPr>
          <p:cNvSpPr txBox="1"/>
          <p:nvPr/>
        </p:nvSpPr>
        <p:spPr>
          <a:xfrm>
            <a:off x="899592" y="51571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貪欲法による解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09CD5C7-3CE5-7C4B-B343-957E9B17799D}"/>
              </a:ext>
            </a:extLst>
          </p:cNvPr>
          <p:cNvSpPr txBox="1"/>
          <p:nvPr/>
        </p:nvSpPr>
        <p:spPr>
          <a:xfrm>
            <a:off x="4355976" y="5157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最適解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6E579FD-2016-364E-99A8-6BDAB693E169}"/>
              </a:ext>
            </a:extLst>
          </p:cNvPr>
          <p:cNvSpPr/>
          <p:nvPr/>
        </p:nvSpPr>
        <p:spPr>
          <a:xfrm>
            <a:off x="683567" y="5589240"/>
            <a:ext cx="2232249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6E4AEE4B-7DDE-CB4A-8A5D-2540A098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5565491"/>
            <a:ext cx="792088" cy="67591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7BEBE84-E53E-D94B-B788-180A351D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50" y="5599920"/>
            <a:ext cx="740557" cy="74055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DF05EE2-67D0-BC4E-B81B-01054EB3DCBE}"/>
              </a:ext>
            </a:extLst>
          </p:cNvPr>
          <p:cNvSpPr txBox="1"/>
          <p:nvPr/>
        </p:nvSpPr>
        <p:spPr>
          <a:xfrm>
            <a:off x="899592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554281CE-92CE-9C4B-8ABD-7DE89F96EDAE}"/>
              </a:ext>
            </a:extLst>
          </p:cNvPr>
          <p:cNvSpPr/>
          <p:nvPr/>
        </p:nvSpPr>
        <p:spPr>
          <a:xfrm>
            <a:off x="3707904" y="5589240"/>
            <a:ext cx="2376263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62071688-D5BA-D542-8770-AE267B7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7" y="5574316"/>
            <a:ext cx="678111" cy="67811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C2926D4-3548-5E42-B0E5-421B76E6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5661248"/>
            <a:ext cx="355057" cy="52601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A97A55-F3C9-5B42-B5E5-E8B60B3A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5661248"/>
            <a:ext cx="432048" cy="43204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125A625-866C-4D44-91FA-CD35B257CEF9}"/>
              </a:ext>
            </a:extLst>
          </p:cNvPr>
          <p:cNvSpPr txBox="1"/>
          <p:nvPr/>
        </p:nvSpPr>
        <p:spPr>
          <a:xfrm>
            <a:off x="3995935" y="6237312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11563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6624</TotalTime>
  <Words>997</Words>
  <Application>Microsoft Macintosh PowerPoint</Application>
  <PresentationFormat>画面に合わせる (4:3)</PresentationFormat>
  <Paragraphs>301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HGｺﾞｼｯｸE</vt:lpstr>
      <vt:lpstr>游ゴシック</vt:lpstr>
      <vt:lpstr>Arial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1302</cp:revision>
  <dcterms:created xsi:type="dcterms:W3CDTF">2019-01-02T05:23:01Z</dcterms:created>
  <dcterms:modified xsi:type="dcterms:W3CDTF">2019-12-06T11:12:47Z</dcterms:modified>
</cp:coreProperties>
</file>